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72" r:id="rId2"/>
    <p:sldId id="273" r:id="rId3"/>
    <p:sldId id="274" r:id="rId4"/>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Lst>
  <p:sldSz cx="18288000" cy="10287000"/>
  <p:notesSz cx="6858000" cy="9144000"/>
  <p:embeddedFontLst>
    <p:embeddedFont>
      <p:font typeface="Brittany" panose="020B0604020202020204" charset="0"/>
      <p:regular r:id="rId19"/>
    </p:embeddedFont>
    <p:embeddedFont>
      <p:font typeface="Hammersmith One" panose="02010703030501060504" pitchFamily="2" charset="0"/>
      <p:regular r:id="rId20"/>
    </p:embeddedFont>
    <p:embeddedFont>
      <p:font typeface="Noto Sans" panose="020B0502040504020204" pitchFamily="34" charset="0"/>
      <p:regular r:id="rId21"/>
      <p:bold r:id="rId22"/>
      <p:italic r:id="rId23"/>
      <p:boldItalic r:id="rId24"/>
    </p:embeddedFont>
    <p:embeddedFont>
      <p:font typeface="Segoe UI Symbol" panose="020B0502040204020203" pitchFamily="34" charset="0"/>
      <p:regular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708" y="2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5" Type="http://schemas.openxmlformats.org/officeDocument/2006/relationships/image" Target="../media/image16.jpeg"/><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732534" y="611155"/>
            <a:ext cx="10812141" cy="1497718"/>
          </a:xfrm>
          <a:prstGeom prst="rect">
            <a:avLst/>
          </a:prstGeom>
        </p:spPr>
        <p:txBody>
          <a:bodyPr wrap="square">
            <a:spAutoFit/>
          </a:bodyPr>
          <a:lstStyle/>
          <a:p>
            <a:pPr algn="ctr">
              <a:lnSpc>
                <a:spcPct val="115000"/>
              </a:lnSpc>
            </a:pPr>
            <a:endParaRPr lang="en-GB" sz="2700" b="1" dirty="0">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pPr>
            <a:r>
              <a:rPr lang="en-GB" sz="2700" b="1" dirty="0">
                <a:latin typeface="Calibri" panose="020F0502020204030204" pitchFamily="34" charset="0"/>
                <a:ea typeface="Calibri" panose="020F0502020204030204" pitchFamily="34" charset="0"/>
                <a:cs typeface="Times New Roman" panose="02020603050405020304" pitchFamily="18" charset="0"/>
              </a:rPr>
              <a:t>COURSEWORK COVERSHEET AND RECEIPT</a:t>
            </a:r>
            <a:endParaRPr lang="en-GB" dirty="0">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pPr>
            <a:r>
              <a:rPr lang="en-GB" sz="2700" b="1" dirty="0">
                <a:latin typeface="Calibri" panose="020F0502020204030204" pitchFamily="34" charset="0"/>
                <a:ea typeface="Calibri" panose="020F0502020204030204" pitchFamily="34" charset="0"/>
                <a:cs typeface="Times New Roman" panose="02020603050405020304" pitchFamily="18" charset="0"/>
              </a:rPr>
              <a:t>(This form must be completed and attached to all assessed coursework)</a:t>
            </a:r>
            <a:endParaRPr lang="en-GB" dirty="0">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6" name="Table 5"/>
          <p:cNvGraphicFramePr>
            <a:graphicFrameLocks noGrp="1"/>
          </p:cNvGraphicFramePr>
          <p:nvPr/>
        </p:nvGraphicFramePr>
        <p:xfrm>
          <a:off x="1385012" y="2547778"/>
          <a:ext cx="9043036" cy="1039432"/>
        </p:xfrm>
        <a:graphic>
          <a:graphicData uri="http://schemas.openxmlformats.org/drawingml/2006/table">
            <a:tbl>
              <a:tblPr/>
              <a:tblGrid>
                <a:gridCol w="2100263">
                  <a:extLst>
                    <a:ext uri="{9D8B030D-6E8A-4147-A177-3AD203B41FA5}">
                      <a16:colId xmlns:a16="http://schemas.microsoft.com/office/drawing/2014/main" val="20000"/>
                    </a:ext>
                  </a:extLst>
                </a:gridCol>
                <a:gridCol w="2436495">
                  <a:extLst>
                    <a:ext uri="{9D8B030D-6E8A-4147-A177-3AD203B41FA5}">
                      <a16:colId xmlns:a16="http://schemas.microsoft.com/office/drawing/2014/main" val="20001"/>
                    </a:ext>
                  </a:extLst>
                </a:gridCol>
                <a:gridCol w="1698308">
                  <a:extLst>
                    <a:ext uri="{9D8B030D-6E8A-4147-A177-3AD203B41FA5}">
                      <a16:colId xmlns:a16="http://schemas.microsoft.com/office/drawing/2014/main" val="20002"/>
                    </a:ext>
                  </a:extLst>
                </a:gridCol>
                <a:gridCol w="2807970">
                  <a:extLst>
                    <a:ext uri="{9D8B030D-6E8A-4147-A177-3AD203B41FA5}">
                      <a16:colId xmlns:a16="http://schemas.microsoft.com/office/drawing/2014/main" val="20003"/>
                    </a:ext>
                  </a:extLst>
                </a:gridCol>
              </a:tblGrid>
              <a:tr h="461010">
                <a:tc>
                  <a:txBody>
                    <a:bodyPr/>
                    <a:lstStyle/>
                    <a:p>
                      <a:pPr marL="120650" algn="ctr">
                        <a:lnSpc>
                          <a:spcPct val="115000"/>
                        </a:lnSpc>
                        <a:spcAft>
                          <a:spcPts val="0"/>
                        </a:spcAft>
                      </a:pPr>
                      <a:r>
                        <a:rPr lang="en-GB" sz="1500" b="1" dirty="0">
                          <a:effectLst/>
                          <a:latin typeface="Calibri" panose="020F0502020204030204" pitchFamily="34" charset="0"/>
                          <a:ea typeface="Calibri" panose="020F0502020204030204" pitchFamily="34" charset="0"/>
                          <a:cs typeface="Times New Roman" panose="02020603050405020304" pitchFamily="18" charset="0"/>
                        </a:rPr>
                        <a:t>BCUIC ID Number:</a:t>
                      </a:r>
                      <a:endParaRPr lang="en-GB"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700" dirty="0">
                          <a:effectLst/>
                          <a:latin typeface="Calibri" panose="020F0502020204030204" pitchFamily="34" charset="0"/>
                          <a:ea typeface="Calibri" panose="020F0502020204030204" pitchFamily="34" charset="0"/>
                          <a:cs typeface="Times New Roman" panose="02020603050405020304" pitchFamily="18" charset="0"/>
                        </a:rPr>
                        <a:t>172036 </a:t>
                      </a:r>
                    </a:p>
                  </a:txBody>
                  <a:tcPr marL="102870" marR="10287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ct val="115000"/>
                        </a:lnSpc>
                        <a:spcAft>
                          <a:spcPts val="1000"/>
                        </a:spcAft>
                      </a:pPr>
                      <a:r>
                        <a:rPr lang="en-GB" sz="17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hMerge="1">
                  <a:txBody>
                    <a:bodyPr/>
                    <a:lstStyle/>
                    <a:p>
                      <a:endParaRPr lang="en-GB"/>
                    </a:p>
                  </a:txBody>
                  <a:tcPr/>
                </a:tc>
                <a:extLst>
                  <a:ext uri="{0D108BD9-81ED-4DB2-BD59-A6C34878D82A}">
                    <a16:rowId xmlns:a16="http://schemas.microsoft.com/office/drawing/2014/main" val="10000"/>
                  </a:ext>
                </a:extLst>
              </a:tr>
              <a:tr h="561404">
                <a:tc>
                  <a:txBody>
                    <a:bodyPr/>
                    <a:lstStyle/>
                    <a:p>
                      <a:pPr algn="ctr">
                        <a:lnSpc>
                          <a:spcPct val="100000"/>
                        </a:lnSpc>
                        <a:spcAft>
                          <a:spcPts val="0"/>
                        </a:spcAft>
                      </a:pPr>
                      <a:r>
                        <a:rPr lang="en-GB" sz="1700" dirty="0">
                          <a:effectLst/>
                          <a:latin typeface="Calibri" panose="020F0502020204030204" pitchFamily="34" charset="0"/>
                          <a:ea typeface="Calibri" panose="020F0502020204030204" pitchFamily="34" charset="0"/>
                          <a:cs typeface="Times New Roman" panose="02020603050405020304" pitchFamily="18" charset="0"/>
                        </a:rPr>
                        <a:t>First Name:</a:t>
                      </a:r>
                    </a:p>
                    <a:p>
                      <a:pPr algn="ctr">
                        <a:lnSpc>
                          <a:spcPct val="100000"/>
                        </a:lnSpc>
                        <a:spcAft>
                          <a:spcPts val="0"/>
                        </a:spcAft>
                      </a:pPr>
                      <a:r>
                        <a:rPr lang="en-GB" sz="900" dirty="0">
                          <a:effectLst/>
                          <a:latin typeface="Calibri" panose="020F0502020204030204" pitchFamily="34" charset="0"/>
                          <a:ea typeface="Calibri" panose="020F0502020204030204" pitchFamily="34" charset="0"/>
                          <a:cs typeface="Times New Roman" panose="02020603050405020304" pitchFamily="18" charset="0"/>
                        </a:rPr>
                        <a:t>(PLEASE USE BLOCK CAPITALS)</a:t>
                      </a:r>
                      <a:endParaRPr lang="en-GB"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700" dirty="0">
                          <a:effectLst/>
                          <a:latin typeface="Calibri" panose="020F0502020204030204" pitchFamily="34" charset="0"/>
                          <a:ea typeface="Calibri" panose="020F0502020204030204" pitchFamily="34" charset="0"/>
                          <a:cs typeface="Times New Roman" panose="02020603050405020304" pitchFamily="18" charset="0"/>
                        </a:rPr>
                        <a:t>Phuong Vi </a:t>
                      </a:r>
                    </a:p>
                  </a:txBody>
                  <a:tcPr marL="102870" marR="10287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700" dirty="0">
                          <a:effectLst/>
                          <a:latin typeface="Calibri" panose="020F0502020204030204" pitchFamily="34" charset="0"/>
                          <a:ea typeface="Calibri" panose="020F0502020204030204" pitchFamily="34" charset="0"/>
                          <a:cs typeface="Times New Roman" panose="02020603050405020304" pitchFamily="18" charset="0"/>
                        </a:rPr>
                        <a:t>Family Name:</a:t>
                      </a:r>
                    </a:p>
                    <a:p>
                      <a:pPr algn="ctr">
                        <a:lnSpc>
                          <a:spcPct val="115000"/>
                        </a:lnSpc>
                        <a:spcAft>
                          <a:spcPts val="0"/>
                        </a:spcAft>
                      </a:pPr>
                      <a:r>
                        <a:rPr lang="en-GB" sz="900" dirty="0">
                          <a:effectLst/>
                          <a:latin typeface="Calibri" panose="020F0502020204030204" pitchFamily="34" charset="0"/>
                          <a:ea typeface="Calibri" panose="020F0502020204030204" pitchFamily="34" charset="0"/>
                          <a:cs typeface="Times New Roman" panose="02020603050405020304" pitchFamily="18" charset="0"/>
                        </a:rPr>
                        <a:t>(PLEASE USE BLOCK CAPITALS)</a:t>
                      </a:r>
                      <a:endParaRPr lang="en-GB"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700" dirty="0">
                          <a:effectLst/>
                          <a:latin typeface="Calibri" panose="020F0502020204030204" pitchFamily="34" charset="0"/>
                          <a:ea typeface="Calibri" panose="020F0502020204030204" pitchFamily="34" charset="0"/>
                          <a:cs typeface="Times New Roman" panose="02020603050405020304" pitchFamily="18" charset="0"/>
                        </a:rPr>
                        <a:t> </a:t>
                      </a:r>
                    </a:p>
                    <a:p>
                      <a:pPr algn="ctr">
                        <a:lnSpc>
                          <a:spcPct val="115000"/>
                        </a:lnSpc>
                        <a:spcAft>
                          <a:spcPts val="0"/>
                        </a:spcAft>
                      </a:pPr>
                      <a:r>
                        <a:rPr lang="en-GB" sz="1700" dirty="0">
                          <a:effectLst/>
                          <a:latin typeface="Calibri" panose="020F0502020204030204" pitchFamily="34" charset="0"/>
                          <a:ea typeface="Calibri" panose="020F0502020204030204" pitchFamily="34" charset="0"/>
                          <a:cs typeface="Times New Roman" panose="02020603050405020304" pitchFamily="18" charset="0"/>
                        </a:rPr>
                        <a:t>Nguyen </a:t>
                      </a:r>
                    </a:p>
                  </a:txBody>
                  <a:tcPr marL="102870" marR="10287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graphicFrame>
        <p:nvGraphicFramePr>
          <p:cNvPr id="11" name="Table 10"/>
          <p:cNvGraphicFramePr>
            <a:graphicFrameLocks noGrp="1"/>
          </p:cNvGraphicFramePr>
          <p:nvPr/>
        </p:nvGraphicFramePr>
        <p:xfrm>
          <a:off x="1381433" y="4316782"/>
          <a:ext cx="5340963" cy="1036131"/>
        </p:xfrm>
        <a:graphic>
          <a:graphicData uri="http://schemas.openxmlformats.org/drawingml/2006/table">
            <a:tbl>
              <a:tblPr firstRow="1" firstCol="1" bandRow="1"/>
              <a:tblGrid>
                <a:gridCol w="291465">
                  <a:extLst>
                    <a:ext uri="{9D8B030D-6E8A-4147-A177-3AD203B41FA5}">
                      <a16:colId xmlns:a16="http://schemas.microsoft.com/office/drawing/2014/main" val="20000"/>
                    </a:ext>
                  </a:extLst>
                </a:gridCol>
                <a:gridCol w="5049498">
                  <a:extLst>
                    <a:ext uri="{9D8B030D-6E8A-4147-A177-3AD203B41FA5}">
                      <a16:colId xmlns:a16="http://schemas.microsoft.com/office/drawing/2014/main" val="20001"/>
                    </a:ext>
                  </a:extLst>
                </a:gridCol>
              </a:tblGrid>
              <a:tr h="247460">
                <a:tc>
                  <a:txBody>
                    <a:bodyPr/>
                    <a:lstStyle/>
                    <a:p>
                      <a:pPr>
                        <a:lnSpc>
                          <a:spcPct val="115000"/>
                        </a:lnSpc>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x</a:t>
                      </a:r>
                      <a:endParaRPr lang="en-GB"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nSpc>
                          <a:spcPct val="115000"/>
                        </a:lnSpc>
                        <a:spcAft>
                          <a:spcPts val="0"/>
                        </a:spcAft>
                      </a:pPr>
                      <a:r>
                        <a:rPr lang="en-GB" sz="1500" dirty="0">
                          <a:effectLst/>
                          <a:latin typeface="Calibri" panose="020F0502020204030204" pitchFamily="34" charset="0"/>
                          <a:ea typeface="Calibri" panose="020F0502020204030204" pitchFamily="34" charset="0"/>
                          <a:cs typeface="Times New Roman" panose="02020603050405020304" pitchFamily="18" charset="0"/>
                        </a:rPr>
                        <a:t>Foundation in Art &amp; Design</a:t>
                      </a:r>
                      <a:endParaRPr lang="en-GB" sz="17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GB" sz="1500" dirty="0">
                          <a:effectLst/>
                          <a:latin typeface="Calibri" panose="020F0502020204030204" pitchFamily="34" charset="0"/>
                          <a:ea typeface="Calibri" panose="020F0502020204030204" pitchFamily="34" charset="0"/>
                          <a:cs typeface="Times New Roman" panose="02020603050405020304" pitchFamily="18" charset="0"/>
                        </a:rPr>
                        <a:t>Foundation in Law</a:t>
                      </a:r>
                      <a:endParaRPr lang="en-GB" sz="17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GB" sz="1500" dirty="0">
                          <a:effectLst/>
                          <a:latin typeface="Calibri" panose="020F0502020204030204" pitchFamily="34" charset="0"/>
                          <a:ea typeface="Calibri" panose="020F0502020204030204" pitchFamily="34" charset="0"/>
                          <a:cs typeface="Times New Roman" panose="02020603050405020304" pitchFamily="18" charset="0"/>
                        </a:rPr>
                        <a:t>Foundation in Business </a:t>
                      </a:r>
                      <a:endParaRPr lang="en-GB" sz="17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GB" sz="1500" dirty="0">
                          <a:effectLst/>
                          <a:latin typeface="Calibri" panose="020F0502020204030204" pitchFamily="34" charset="0"/>
                          <a:ea typeface="Calibri" panose="020F0502020204030204" pitchFamily="34" charset="0"/>
                          <a:cs typeface="Times New Roman" panose="02020603050405020304" pitchFamily="18" charset="0"/>
                        </a:rPr>
                        <a:t>Foundation in Technology, Engineering and Built Environment </a:t>
                      </a:r>
                      <a:endParaRPr lang="en-GB"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0"/>
                  </a:ext>
                </a:extLst>
              </a:tr>
              <a:tr h="247460">
                <a:tc>
                  <a:txBody>
                    <a:bodyPr/>
                    <a:lstStyle/>
                    <a:p>
                      <a:pPr>
                        <a:lnSpc>
                          <a:spcPct val="115000"/>
                        </a:lnSpc>
                        <a:spcAft>
                          <a:spcPts val="0"/>
                        </a:spcAft>
                      </a:pPr>
                      <a:r>
                        <a:rPr lang="en-GB" sz="1500">
                          <a:effectLst/>
                          <a:latin typeface="Calibri" panose="020F0502020204030204" pitchFamily="34" charset="0"/>
                          <a:ea typeface="Calibri" panose="020F0502020204030204" pitchFamily="34" charset="0"/>
                          <a:cs typeface="Times New Roman" panose="02020603050405020304" pitchFamily="18" charset="0"/>
                        </a:rPr>
                        <a:t> </a:t>
                      </a:r>
                      <a:endParaRPr lang="en-GB" sz="170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GB"/>
                    </a:p>
                  </a:txBody>
                  <a:tcPr/>
                </a:tc>
                <a:extLst>
                  <a:ext uri="{0D108BD9-81ED-4DB2-BD59-A6C34878D82A}">
                    <a16:rowId xmlns:a16="http://schemas.microsoft.com/office/drawing/2014/main" val="10001"/>
                  </a:ext>
                </a:extLst>
              </a:tr>
              <a:tr h="247460">
                <a:tc>
                  <a:txBody>
                    <a:bodyPr/>
                    <a:lstStyle/>
                    <a:p>
                      <a:pPr>
                        <a:lnSpc>
                          <a:spcPct val="115000"/>
                        </a:lnSpc>
                        <a:spcAft>
                          <a:spcPts val="0"/>
                        </a:spcAft>
                      </a:pPr>
                      <a:r>
                        <a:rPr lang="en-GB" sz="1500">
                          <a:effectLst/>
                          <a:latin typeface="Calibri" panose="020F0502020204030204" pitchFamily="34" charset="0"/>
                          <a:ea typeface="Calibri" panose="020F0502020204030204" pitchFamily="34" charset="0"/>
                          <a:cs typeface="Times New Roman" panose="02020603050405020304" pitchFamily="18" charset="0"/>
                        </a:rPr>
                        <a:t> </a:t>
                      </a:r>
                      <a:endParaRPr lang="en-GB" sz="170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GB"/>
                    </a:p>
                  </a:txBody>
                  <a:tcPr/>
                </a:tc>
                <a:extLst>
                  <a:ext uri="{0D108BD9-81ED-4DB2-BD59-A6C34878D82A}">
                    <a16:rowId xmlns:a16="http://schemas.microsoft.com/office/drawing/2014/main" val="10002"/>
                  </a:ext>
                </a:extLst>
              </a:tr>
              <a:tr h="293751">
                <a:tc>
                  <a:txBody>
                    <a:bodyPr/>
                    <a:lstStyle/>
                    <a:p>
                      <a:pPr>
                        <a:lnSpc>
                          <a:spcPct val="115000"/>
                        </a:lnSpc>
                        <a:spcAft>
                          <a:spcPts val="0"/>
                        </a:spcAft>
                      </a:pPr>
                      <a:r>
                        <a:rPr lang="en-GB" sz="1500" dirty="0">
                          <a:effectLst/>
                          <a:latin typeface="Calibri" panose="020F0502020204030204" pitchFamily="34" charset="0"/>
                          <a:ea typeface="Calibri" panose="020F0502020204030204" pitchFamily="34" charset="0"/>
                          <a:cs typeface="Times New Roman" panose="02020603050405020304" pitchFamily="18" charset="0"/>
                        </a:rPr>
                        <a:t> </a:t>
                      </a:r>
                      <a:endParaRPr lang="en-GB"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GB"/>
                    </a:p>
                  </a:txBody>
                  <a:tcPr/>
                </a:tc>
                <a:extLst>
                  <a:ext uri="{0D108BD9-81ED-4DB2-BD59-A6C34878D82A}">
                    <a16:rowId xmlns:a16="http://schemas.microsoft.com/office/drawing/2014/main" val="10003"/>
                  </a:ext>
                </a:extLst>
              </a:tr>
            </a:tbl>
          </a:graphicData>
        </a:graphic>
      </p:graphicFrame>
      <p:graphicFrame>
        <p:nvGraphicFramePr>
          <p:cNvPr id="12" name="Table 11"/>
          <p:cNvGraphicFramePr>
            <a:graphicFrameLocks noGrp="1"/>
          </p:cNvGraphicFramePr>
          <p:nvPr/>
        </p:nvGraphicFramePr>
        <p:xfrm>
          <a:off x="6732567" y="4104581"/>
          <a:ext cx="5909310" cy="1299022"/>
        </p:xfrm>
        <a:graphic>
          <a:graphicData uri="http://schemas.openxmlformats.org/drawingml/2006/table">
            <a:tbl>
              <a:tblPr firstRow="1" firstCol="1" bandRow="1"/>
              <a:tblGrid>
                <a:gridCol w="373380">
                  <a:extLst>
                    <a:ext uri="{9D8B030D-6E8A-4147-A177-3AD203B41FA5}">
                      <a16:colId xmlns:a16="http://schemas.microsoft.com/office/drawing/2014/main" val="20000"/>
                    </a:ext>
                  </a:extLst>
                </a:gridCol>
                <a:gridCol w="5535930">
                  <a:extLst>
                    <a:ext uri="{9D8B030D-6E8A-4147-A177-3AD203B41FA5}">
                      <a16:colId xmlns:a16="http://schemas.microsoft.com/office/drawing/2014/main" val="20001"/>
                    </a:ext>
                  </a:extLst>
                </a:gridCol>
              </a:tblGrid>
              <a:tr h="247460">
                <a:tc>
                  <a:txBody>
                    <a:bodyPr/>
                    <a:lstStyle/>
                    <a:p>
                      <a:pPr>
                        <a:lnSpc>
                          <a:spcPct val="115000"/>
                        </a:lnSpc>
                        <a:spcAft>
                          <a:spcPts val="0"/>
                        </a:spcAft>
                      </a:pPr>
                      <a:r>
                        <a:rPr lang="en-GB" sz="1500" dirty="0">
                          <a:effectLst/>
                          <a:latin typeface="Calibri" panose="020F0502020204030204" pitchFamily="34" charset="0"/>
                          <a:ea typeface="Calibri" panose="020F0502020204030204" pitchFamily="34" charset="0"/>
                          <a:cs typeface="Times New Roman" panose="02020603050405020304" pitchFamily="18" charset="0"/>
                        </a:rPr>
                        <a:t> </a:t>
                      </a:r>
                      <a:endParaRPr lang="en-GB"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nSpc>
                          <a:spcPct val="115000"/>
                        </a:lnSpc>
                        <a:spcAft>
                          <a:spcPts val="0"/>
                        </a:spcAft>
                      </a:pPr>
                      <a:r>
                        <a:rPr lang="en-GB" sz="1500" dirty="0">
                          <a:effectLst/>
                          <a:latin typeface="Calibri" panose="020F0502020204030204" pitchFamily="34" charset="0"/>
                          <a:ea typeface="Calibri" panose="020F0502020204030204" pitchFamily="34" charset="0"/>
                          <a:cs typeface="Times New Roman" panose="02020603050405020304" pitchFamily="18" charset="0"/>
                        </a:rPr>
                        <a:t>First Year Degree in Business</a:t>
                      </a:r>
                      <a:endParaRPr lang="en-GB" sz="17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GB" sz="1500" dirty="0">
                          <a:effectLst/>
                          <a:latin typeface="Calibri" panose="020F0502020204030204" pitchFamily="34" charset="0"/>
                          <a:ea typeface="Calibri" panose="020F0502020204030204" pitchFamily="34" charset="0"/>
                          <a:cs typeface="Times New Roman" panose="02020603050405020304" pitchFamily="18" charset="0"/>
                        </a:rPr>
                        <a:t>First Year Degree in Economics and Finance</a:t>
                      </a:r>
                      <a:endParaRPr lang="en-GB" sz="17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GB" sz="1500" dirty="0">
                          <a:effectLst/>
                          <a:latin typeface="Calibri" panose="020F0502020204030204" pitchFamily="34" charset="0"/>
                          <a:ea typeface="Calibri" panose="020F0502020204030204" pitchFamily="34" charset="0"/>
                          <a:cs typeface="Times New Roman" panose="02020603050405020304" pitchFamily="18" charset="0"/>
                        </a:rPr>
                        <a:t>First Year Degree in Accountancy and Finance</a:t>
                      </a:r>
                      <a:endParaRPr lang="en-GB" sz="17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GB" sz="1500" dirty="0">
                          <a:effectLst/>
                          <a:latin typeface="Calibri" panose="020F0502020204030204" pitchFamily="34" charset="0"/>
                          <a:ea typeface="Calibri" panose="020F0502020204030204" pitchFamily="34" charset="0"/>
                          <a:cs typeface="Times New Roman" panose="02020603050405020304" pitchFamily="18" charset="0"/>
                        </a:rPr>
                        <a:t>First Year Degree in Marketing, Advertising and PR</a:t>
                      </a:r>
                      <a:endParaRPr lang="en-GB" sz="17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GB" sz="1500" dirty="0">
                          <a:effectLst/>
                          <a:latin typeface="Calibri" panose="020F0502020204030204" pitchFamily="34" charset="0"/>
                          <a:ea typeface="Calibri" panose="020F0502020204030204" pitchFamily="34" charset="0"/>
                          <a:cs typeface="Times New Roman" panose="02020603050405020304" pitchFamily="18" charset="0"/>
                        </a:rPr>
                        <a:t>First Year Degree in Technology, Engineering and Built Environment</a:t>
                      </a:r>
                      <a:endParaRPr lang="en-GB"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0"/>
                  </a:ext>
                </a:extLst>
              </a:tr>
              <a:tr h="247460">
                <a:tc>
                  <a:txBody>
                    <a:bodyPr/>
                    <a:lstStyle/>
                    <a:p>
                      <a:pPr>
                        <a:lnSpc>
                          <a:spcPct val="115000"/>
                        </a:lnSpc>
                        <a:spcAft>
                          <a:spcPts val="0"/>
                        </a:spcAft>
                      </a:pPr>
                      <a:r>
                        <a:rPr lang="en-GB" sz="1500">
                          <a:effectLst/>
                          <a:latin typeface="Calibri" panose="020F0502020204030204" pitchFamily="34" charset="0"/>
                          <a:ea typeface="Calibri" panose="020F0502020204030204" pitchFamily="34" charset="0"/>
                          <a:cs typeface="Times New Roman" panose="02020603050405020304" pitchFamily="18" charset="0"/>
                        </a:rPr>
                        <a:t> </a:t>
                      </a:r>
                      <a:endParaRPr lang="en-GB" sz="170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GB"/>
                    </a:p>
                  </a:txBody>
                  <a:tcPr/>
                </a:tc>
                <a:extLst>
                  <a:ext uri="{0D108BD9-81ED-4DB2-BD59-A6C34878D82A}">
                    <a16:rowId xmlns:a16="http://schemas.microsoft.com/office/drawing/2014/main" val="10001"/>
                  </a:ext>
                </a:extLst>
              </a:tr>
              <a:tr h="247460">
                <a:tc>
                  <a:txBody>
                    <a:bodyPr/>
                    <a:lstStyle/>
                    <a:p>
                      <a:pPr>
                        <a:lnSpc>
                          <a:spcPct val="115000"/>
                        </a:lnSpc>
                        <a:spcAft>
                          <a:spcPts val="0"/>
                        </a:spcAft>
                      </a:pPr>
                      <a:r>
                        <a:rPr lang="en-GB" sz="1500">
                          <a:effectLst/>
                          <a:latin typeface="Calibri" panose="020F0502020204030204" pitchFamily="34" charset="0"/>
                          <a:ea typeface="Calibri" panose="020F0502020204030204" pitchFamily="34" charset="0"/>
                          <a:cs typeface="Times New Roman" panose="02020603050405020304" pitchFamily="18" charset="0"/>
                        </a:rPr>
                        <a:t> </a:t>
                      </a:r>
                      <a:endParaRPr lang="en-GB" sz="170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GB"/>
                    </a:p>
                  </a:txBody>
                  <a:tcPr/>
                </a:tc>
                <a:extLst>
                  <a:ext uri="{0D108BD9-81ED-4DB2-BD59-A6C34878D82A}">
                    <a16:rowId xmlns:a16="http://schemas.microsoft.com/office/drawing/2014/main" val="10002"/>
                  </a:ext>
                </a:extLst>
              </a:tr>
              <a:tr h="247460">
                <a:tc>
                  <a:txBody>
                    <a:bodyPr/>
                    <a:lstStyle/>
                    <a:p>
                      <a:pPr>
                        <a:lnSpc>
                          <a:spcPct val="115000"/>
                        </a:lnSpc>
                        <a:spcAft>
                          <a:spcPts val="0"/>
                        </a:spcAft>
                      </a:pPr>
                      <a:r>
                        <a:rPr lang="en-GB" sz="1500">
                          <a:effectLst/>
                          <a:latin typeface="Calibri" panose="020F0502020204030204" pitchFamily="34" charset="0"/>
                          <a:ea typeface="Calibri" panose="020F0502020204030204" pitchFamily="34" charset="0"/>
                          <a:cs typeface="Times New Roman" panose="02020603050405020304" pitchFamily="18" charset="0"/>
                        </a:rPr>
                        <a:t> </a:t>
                      </a:r>
                      <a:endParaRPr lang="en-GB" sz="170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GB"/>
                    </a:p>
                  </a:txBody>
                  <a:tcPr/>
                </a:tc>
                <a:extLst>
                  <a:ext uri="{0D108BD9-81ED-4DB2-BD59-A6C34878D82A}">
                    <a16:rowId xmlns:a16="http://schemas.microsoft.com/office/drawing/2014/main" val="10003"/>
                  </a:ext>
                </a:extLst>
              </a:tr>
              <a:tr h="309182">
                <a:tc>
                  <a:txBody>
                    <a:bodyPr/>
                    <a:lstStyle/>
                    <a:p>
                      <a:pPr>
                        <a:lnSpc>
                          <a:spcPct val="115000"/>
                        </a:lnSpc>
                        <a:spcAft>
                          <a:spcPts val="0"/>
                        </a:spcAft>
                      </a:pPr>
                      <a:r>
                        <a:rPr lang="en-GB" sz="1500" dirty="0">
                          <a:effectLst/>
                          <a:latin typeface="Calibri" panose="020F0502020204030204" pitchFamily="34" charset="0"/>
                          <a:ea typeface="Calibri" panose="020F0502020204030204" pitchFamily="34" charset="0"/>
                          <a:cs typeface="Times New Roman" panose="02020603050405020304" pitchFamily="18" charset="0"/>
                        </a:rPr>
                        <a:t> </a:t>
                      </a:r>
                      <a:endParaRPr lang="en-GB"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GB"/>
                    </a:p>
                  </a:txBody>
                  <a:tcPr/>
                </a:tc>
                <a:extLst>
                  <a:ext uri="{0D108BD9-81ED-4DB2-BD59-A6C34878D82A}">
                    <a16:rowId xmlns:a16="http://schemas.microsoft.com/office/drawing/2014/main" val="10004"/>
                  </a:ext>
                </a:extLst>
              </a:tr>
            </a:tbl>
          </a:graphicData>
        </a:graphic>
      </p:graphicFrame>
      <p:sp>
        <p:nvSpPr>
          <p:cNvPr id="14" name="Rectangle 2"/>
          <p:cNvSpPr>
            <a:spLocks noChangeArrowheads="1"/>
          </p:cNvSpPr>
          <p:nvPr/>
        </p:nvSpPr>
        <p:spPr bwMode="auto">
          <a:xfrm>
            <a:off x="518987" y="3690955"/>
            <a:ext cx="2977977" cy="392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7160" tIns="68580" rIns="137160" bIns="68580" numCol="1" anchor="ctr" anchorCtr="0" compatLnSpc="1">
            <a:prstTxWarp prst="textNoShape">
              <a:avLst/>
            </a:prstTxWarp>
            <a:spAutoFit/>
          </a:bodyPr>
          <a:lstStyle>
            <a:lvl1pPr indent="457200" eaLnBrk="0" fontAlgn="base" hangingPunct="0">
              <a:spcBef>
                <a:spcPct val="0"/>
              </a:spcBef>
              <a:spcAft>
                <a:spcPct val="0"/>
              </a:spcAft>
              <a:tabLst>
                <a:tab pos="4044950" algn="l"/>
              </a:tabLst>
              <a:defRPr>
                <a:solidFill>
                  <a:schemeClr val="tx1"/>
                </a:solidFill>
                <a:latin typeface="Arial" panose="020B0604020202020204" pitchFamily="34" charset="0"/>
              </a:defRPr>
            </a:lvl1pPr>
            <a:lvl2pPr eaLnBrk="0" fontAlgn="base" hangingPunct="0">
              <a:spcBef>
                <a:spcPct val="0"/>
              </a:spcBef>
              <a:spcAft>
                <a:spcPct val="0"/>
              </a:spcAft>
              <a:tabLst>
                <a:tab pos="4044950" algn="l"/>
              </a:tabLst>
              <a:defRPr>
                <a:solidFill>
                  <a:schemeClr val="tx1"/>
                </a:solidFill>
                <a:latin typeface="Arial" panose="020B0604020202020204" pitchFamily="34" charset="0"/>
              </a:defRPr>
            </a:lvl2pPr>
            <a:lvl3pPr eaLnBrk="0" fontAlgn="base" hangingPunct="0">
              <a:spcBef>
                <a:spcPct val="0"/>
              </a:spcBef>
              <a:spcAft>
                <a:spcPct val="0"/>
              </a:spcAft>
              <a:tabLst>
                <a:tab pos="4044950" algn="l"/>
              </a:tabLst>
              <a:defRPr>
                <a:solidFill>
                  <a:schemeClr val="tx1"/>
                </a:solidFill>
                <a:latin typeface="Arial" panose="020B0604020202020204" pitchFamily="34" charset="0"/>
              </a:defRPr>
            </a:lvl3pPr>
            <a:lvl4pPr eaLnBrk="0" fontAlgn="base" hangingPunct="0">
              <a:spcBef>
                <a:spcPct val="0"/>
              </a:spcBef>
              <a:spcAft>
                <a:spcPct val="0"/>
              </a:spcAft>
              <a:tabLst>
                <a:tab pos="4044950" algn="l"/>
              </a:tabLst>
              <a:defRPr>
                <a:solidFill>
                  <a:schemeClr val="tx1"/>
                </a:solidFill>
                <a:latin typeface="Arial" panose="020B0604020202020204" pitchFamily="34" charset="0"/>
              </a:defRPr>
            </a:lvl4pPr>
            <a:lvl5pPr eaLnBrk="0" fontAlgn="base" hangingPunct="0">
              <a:spcBef>
                <a:spcPct val="0"/>
              </a:spcBef>
              <a:spcAft>
                <a:spcPct val="0"/>
              </a:spcAft>
              <a:tabLst>
                <a:tab pos="4044950" algn="l"/>
              </a:tabLst>
              <a:defRPr>
                <a:solidFill>
                  <a:schemeClr val="tx1"/>
                </a:solidFill>
                <a:latin typeface="Arial" panose="020B0604020202020204" pitchFamily="34" charset="0"/>
              </a:defRPr>
            </a:lvl5pPr>
            <a:lvl6pPr eaLnBrk="0" fontAlgn="base" hangingPunct="0">
              <a:spcBef>
                <a:spcPct val="0"/>
              </a:spcBef>
              <a:spcAft>
                <a:spcPct val="0"/>
              </a:spcAft>
              <a:tabLst>
                <a:tab pos="4044950" algn="l"/>
              </a:tabLst>
              <a:defRPr>
                <a:solidFill>
                  <a:schemeClr val="tx1"/>
                </a:solidFill>
                <a:latin typeface="Arial" panose="020B0604020202020204" pitchFamily="34" charset="0"/>
              </a:defRPr>
            </a:lvl6pPr>
            <a:lvl7pPr eaLnBrk="0" fontAlgn="base" hangingPunct="0">
              <a:spcBef>
                <a:spcPct val="0"/>
              </a:spcBef>
              <a:spcAft>
                <a:spcPct val="0"/>
              </a:spcAft>
              <a:tabLst>
                <a:tab pos="4044950" algn="l"/>
              </a:tabLst>
              <a:defRPr>
                <a:solidFill>
                  <a:schemeClr val="tx1"/>
                </a:solidFill>
                <a:latin typeface="Arial" panose="020B0604020202020204" pitchFamily="34" charset="0"/>
              </a:defRPr>
            </a:lvl7pPr>
            <a:lvl8pPr eaLnBrk="0" fontAlgn="base" hangingPunct="0">
              <a:spcBef>
                <a:spcPct val="0"/>
              </a:spcBef>
              <a:spcAft>
                <a:spcPct val="0"/>
              </a:spcAft>
              <a:tabLst>
                <a:tab pos="4044950" algn="l"/>
              </a:tabLst>
              <a:defRPr>
                <a:solidFill>
                  <a:schemeClr val="tx1"/>
                </a:solidFill>
                <a:latin typeface="Arial" panose="020B0604020202020204" pitchFamily="34" charset="0"/>
              </a:defRPr>
            </a:lvl8pPr>
            <a:lvl9pPr eaLnBrk="0" fontAlgn="base" hangingPunct="0">
              <a:spcBef>
                <a:spcPct val="0"/>
              </a:spcBef>
              <a:spcAft>
                <a:spcPct val="0"/>
              </a:spcAft>
              <a:tabLst>
                <a:tab pos="4044950" algn="l"/>
              </a:tabLst>
              <a:defRPr>
                <a:solidFill>
                  <a:schemeClr val="tx1"/>
                </a:solidFill>
                <a:latin typeface="Arial" panose="020B0604020202020204" pitchFamily="34" charset="0"/>
              </a:defRPr>
            </a:lvl9pPr>
          </a:lstStyle>
          <a:p>
            <a:pPr indent="685800" defTabSz="1371600">
              <a:tabLst>
                <a:tab pos="6067425" algn="l"/>
              </a:tabLst>
            </a:pPr>
            <a:r>
              <a:rPr lang="en-GB" altLang="en-US" sz="1650" dirty="0">
                <a:latin typeface="Calibri" panose="020F0502020204030204" pitchFamily="34" charset="0"/>
                <a:ea typeface="Calibri" panose="020F0502020204030204" pitchFamily="34" charset="0"/>
                <a:cs typeface="Times New Roman" panose="02020603050405020304" pitchFamily="18" charset="0"/>
              </a:rPr>
              <a:t>Choose BCUIC Course:</a:t>
            </a:r>
            <a:endParaRPr lang="en-GB" altLang="en-US" sz="1200" dirty="0"/>
          </a:p>
        </p:txBody>
      </p:sp>
      <p:graphicFrame>
        <p:nvGraphicFramePr>
          <p:cNvPr id="16" name="Table 15"/>
          <p:cNvGraphicFramePr>
            <a:graphicFrameLocks noGrp="1"/>
          </p:cNvGraphicFramePr>
          <p:nvPr>
            <p:extLst>
              <p:ext uri="{D42A27DB-BD31-4B8C-83A1-F6EECF244321}">
                <p14:modId xmlns:p14="http://schemas.microsoft.com/office/powerpoint/2010/main" val="3710461322"/>
              </p:ext>
            </p:extLst>
          </p:nvPr>
        </p:nvGraphicFramePr>
        <p:xfrm>
          <a:off x="1381433" y="5754603"/>
          <a:ext cx="9858377" cy="2223127"/>
        </p:xfrm>
        <a:graphic>
          <a:graphicData uri="http://schemas.openxmlformats.org/drawingml/2006/table">
            <a:tbl>
              <a:tblPr firstRow="1" firstCol="1" bandRow="1"/>
              <a:tblGrid>
                <a:gridCol w="4334249">
                  <a:extLst>
                    <a:ext uri="{9D8B030D-6E8A-4147-A177-3AD203B41FA5}">
                      <a16:colId xmlns:a16="http://schemas.microsoft.com/office/drawing/2014/main" val="20000"/>
                    </a:ext>
                  </a:extLst>
                </a:gridCol>
                <a:gridCol w="5524128">
                  <a:extLst>
                    <a:ext uri="{9D8B030D-6E8A-4147-A177-3AD203B41FA5}">
                      <a16:colId xmlns:a16="http://schemas.microsoft.com/office/drawing/2014/main" val="20001"/>
                    </a:ext>
                  </a:extLst>
                </a:gridCol>
              </a:tblGrid>
              <a:tr h="445389">
                <a:tc>
                  <a:txBody>
                    <a:bodyPr/>
                    <a:lstStyle/>
                    <a:p>
                      <a:pPr>
                        <a:lnSpc>
                          <a:spcPct val="115000"/>
                        </a:lnSpc>
                        <a:spcAft>
                          <a:spcPts val="0"/>
                        </a:spcAft>
                      </a:pPr>
                      <a:r>
                        <a:rPr lang="en-GB" sz="1500" dirty="0">
                          <a:effectLst/>
                          <a:latin typeface="Calibri" panose="020F0502020204030204" pitchFamily="34" charset="0"/>
                          <a:ea typeface="Calibri" panose="020F0502020204030204" pitchFamily="34" charset="0"/>
                          <a:cs typeface="Times New Roman" panose="02020603050405020304" pitchFamily="18" charset="0"/>
                        </a:rPr>
                        <a:t>Module Code:</a:t>
                      </a:r>
                      <a:r>
                        <a:rPr lang="vi-VN" sz="1500" dirty="0">
                          <a:effectLst/>
                          <a:latin typeface="Calibri" panose="020F0502020204030204" pitchFamily="34" charset="0"/>
                          <a:ea typeface="Calibri" panose="020F0502020204030204" pitchFamily="34" charset="0"/>
                          <a:cs typeface="Times New Roman" panose="02020603050405020304" pitchFamily="18" charset="0"/>
                        </a:rPr>
                        <a:t> </a:t>
                      </a:r>
                      <a:r>
                        <a:rPr lang="en-US" sz="1500" dirty="0">
                          <a:effectLst/>
                          <a:latin typeface="Calibri" panose="020F0502020204030204" pitchFamily="34" charset="0"/>
                          <a:ea typeface="Calibri" panose="020F0502020204030204" pitchFamily="34" charset="0"/>
                          <a:cs typeface="Times New Roman" panose="02020603050405020304" pitchFamily="18" charset="0"/>
                        </a:rPr>
                        <a:t>ART102</a:t>
                      </a:r>
                      <a:endParaRPr lang="en-GB"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lang="en-GB" sz="1500" dirty="0">
                          <a:effectLst/>
                          <a:latin typeface="Calibri" panose="020F0502020204030204" pitchFamily="34" charset="0"/>
                          <a:ea typeface="Calibri" panose="020F0502020204030204" pitchFamily="34" charset="0"/>
                          <a:cs typeface="Times New Roman" panose="02020603050405020304" pitchFamily="18" charset="0"/>
                        </a:rPr>
                        <a:t>Module Name: </a:t>
                      </a:r>
                      <a:r>
                        <a:rPr lang="en-GB" sz="1800" b="0" i="0" kern="1200" dirty="0">
                          <a:solidFill>
                            <a:schemeClr val="tx1"/>
                          </a:solidFill>
                          <a:effectLst/>
                          <a:latin typeface="+mn-lt"/>
                          <a:ea typeface="+mn-ea"/>
                          <a:cs typeface="+mn-cs"/>
                        </a:rPr>
                        <a:t>Media Experimentation in Art and Design</a:t>
                      </a:r>
                    </a:p>
                    <a:p>
                      <a:pPr>
                        <a:lnSpc>
                          <a:spcPct val="115000"/>
                        </a:lnSpc>
                        <a:spcAft>
                          <a:spcPts val="0"/>
                        </a:spcAft>
                      </a:pPr>
                      <a:endParaRPr lang="en-GB"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45389">
                <a:tc gridSpan="2">
                  <a:txBody>
                    <a:bodyPr/>
                    <a:lstStyle/>
                    <a:p>
                      <a:pPr>
                        <a:lnSpc>
                          <a:spcPct val="115000"/>
                        </a:lnSpc>
                        <a:spcAft>
                          <a:spcPts val="0"/>
                        </a:spcAft>
                      </a:pPr>
                      <a:r>
                        <a:rPr lang="en-GB" sz="1500" dirty="0">
                          <a:effectLst/>
                          <a:latin typeface="Calibri" panose="020F0502020204030204" pitchFamily="34" charset="0"/>
                          <a:ea typeface="Calibri" panose="020F0502020204030204" pitchFamily="34" charset="0"/>
                          <a:cs typeface="Times New Roman" panose="02020603050405020304" pitchFamily="18" charset="0"/>
                        </a:rPr>
                        <a:t>Lecturer/Tutor: </a:t>
                      </a:r>
                      <a:r>
                        <a:rPr lang="en-GB" sz="1800" b="1" i="0" kern="1200" dirty="0">
                          <a:solidFill>
                            <a:schemeClr val="tx1"/>
                          </a:solidFill>
                          <a:effectLst/>
                          <a:latin typeface="+mn-lt"/>
                          <a:ea typeface="+mn-ea"/>
                          <a:cs typeface="+mn-cs"/>
                        </a:rPr>
                        <a:t>Anna Maguire</a:t>
                      </a:r>
                      <a:endParaRPr lang="en-GB"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extLst>
                  <a:ext uri="{0D108BD9-81ED-4DB2-BD59-A6C34878D82A}">
                    <a16:rowId xmlns:a16="http://schemas.microsoft.com/office/drawing/2014/main" val="10001"/>
                  </a:ext>
                </a:extLst>
              </a:tr>
              <a:tr h="314325">
                <a:tc gridSpan="2">
                  <a:txBody>
                    <a:bodyPr/>
                    <a:lstStyle/>
                    <a:p>
                      <a:pPr>
                        <a:lnSpc>
                          <a:spcPct val="115000"/>
                        </a:lnSpc>
                        <a:spcAft>
                          <a:spcPts val="0"/>
                        </a:spcAft>
                      </a:pPr>
                      <a:r>
                        <a:rPr lang="en-GB" sz="1500" dirty="0">
                          <a:effectLst/>
                          <a:latin typeface="Calibri" panose="020F0502020204030204" pitchFamily="34" charset="0"/>
                          <a:ea typeface="Calibri" panose="020F0502020204030204" pitchFamily="34" charset="0"/>
                          <a:cs typeface="Times New Roman" panose="02020603050405020304" pitchFamily="18" charset="0"/>
                        </a:rPr>
                        <a:t>Assignment Title: Assessment A</a:t>
                      </a:r>
                      <a:endParaRPr lang="en-GB"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extLst>
                  <a:ext uri="{0D108BD9-81ED-4DB2-BD59-A6C34878D82A}">
                    <a16:rowId xmlns:a16="http://schemas.microsoft.com/office/drawing/2014/main" val="10002"/>
                  </a:ext>
                </a:extLst>
              </a:tr>
              <a:tr h="324095">
                <a:tc gridSpan="2">
                  <a:txBody>
                    <a:bodyPr/>
                    <a:lstStyle/>
                    <a:p>
                      <a:pPr>
                        <a:lnSpc>
                          <a:spcPct val="115000"/>
                        </a:lnSpc>
                        <a:spcAft>
                          <a:spcPts val="0"/>
                        </a:spcAft>
                      </a:pPr>
                      <a:r>
                        <a:rPr lang="en-GB" sz="15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Type “YES” if you have uploaded your work on TURNITIN:  x</a:t>
                      </a:r>
                      <a:endParaRPr lang="en-GB"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extLst>
                  <a:ext uri="{0D108BD9-81ED-4DB2-BD59-A6C34878D82A}">
                    <a16:rowId xmlns:a16="http://schemas.microsoft.com/office/drawing/2014/main" val="10003"/>
                  </a:ext>
                </a:extLst>
              </a:tr>
              <a:tr h="535115">
                <a:tc gridSpan="2">
                  <a:txBody>
                    <a:bodyPr/>
                    <a:lstStyle/>
                    <a:p>
                      <a:pPr algn="l">
                        <a:lnSpc>
                          <a:spcPct val="115000"/>
                        </a:lnSpc>
                        <a:spcAft>
                          <a:spcPts val="0"/>
                        </a:spcAft>
                      </a:pPr>
                      <a:r>
                        <a:rPr lang="en-GB" sz="1500" dirty="0">
                          <a:effectLst/>
                          <a:latin typeface="Calibri" panose="020F0502020204030204" pitchFamily="34" charset="0"/>
                          <a:ea typeface="Calibri" panose="020F0502020204030204" pitchFamily="34" charset="0"/>
                          <a:cs typeface="Times New Roman" panose="02020603050405020304" pitchFamily="18" charset="0"/>
                        </a:rPr>
                        <a:t>Type “YES” if you have applied for Mitigating Circumstances:</a:t>
                      </a:r>
                    </a:p>
                    <a:p>
                      <a:pPr algn="l">
                        <a:lnSpc>
                          <a:spcPct val="115000"/>
                        </a:lnSpc>
                        <a:spcAft>
                          <a:spcPts val="0"/>
                        </a:spcAft>
                      </a:pPr>
                      <a:endParaRPr lang="en-GB"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extLst>
                  <a:ext uri="{0D108BD9-81ED-4DB2-BD59-A6C34878D82A}">
                    <a16:rowId xmlns:a16="http://schemas.microsoft.com/office/drawing/2014/main" val="10004"/>
                  </a:ext>
                </a:extLst>
              </a:tr>
            </a:tbl>
          </a:graphicData>
        </a:graphic>
      </p:graphicFrame>
      <p:pic>
        <p:nvPicPr>
          <p:cNvPr id="19" name="Picture 1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876535" y="2"/>
            <a:ext cx="5333696" cy="1532238"/>
          </a:xfrm>
          <a:prstGeom prst="rect">
            <a:avLst/>
          </a:prstGeom>
        </p:spPr>
      </p:pic>
      <p:sp>
        <p:nvSpPr>
          <p:cNvPr id="20" name="Rectangle 19"/>
          <p:cNvSpPr/>
          <p:nvPr/>
        </p:nvSpPr>
        <p:spPr>
          <a:xfrm>
            <a:off x="1000898" y="7857012"/>
            <a:ext cx="16644552" cy="2098267"/>
          </a:xfrm>
          <a:prstGeom prst="rect">
            <a:avLst/>
          </a:prstGeom>
        </p:spPr>
        <p:txBody>
          <a:bodyPr wrap="square">
            <a:spAutoFit/>
          </a:bodyPr>
          <a:lstStyle/>
          <a:p>
            <a:pPr marL="185738">
              <a:lnSpc>
                <a:spcPct val="115000"/>
              </a:lnSpc>
            </a:pPr>
            <a:r>
              <a:rPr lang="en-GB" sz="1650" b="1" i="1" dirty="0">
                <a:latin typeface="Calibri" panose="020F0502020204030204" pitchFamily="34" charset="0"/>
                <a:ea typeface="Calibri" panose="020F0502020204030204" pitchFamily="34" charset="0"/>
                <a:cs typeface="Times New Roman" panose="02020603050405020304" pitchFamily="18" charset="0"/>
              </a:rPr>
              <a:t>Declaration: I can confirm that the work that I have submitted is my own original work and that I have made appropriate references to any sources used. I have read and understand that BCUIC plagiarism and collusion policy in the Academic Services/Student Handbook and confirm that this work complies with those guidelines. I confirm that the printed version of the assessment and any electronic copy I am required to submit via TURNITIN are identical. I understand that failure to meet the guidelines may result in one or more of the outlines penalties being imposed.</a:t>
            </a:r>
            <a:endParaRPr lang="en-GB" sz="1650" dirty="0">
              <a:latin typeface="Calibri" panose="020F0502020204030204" pitchFamily="34" charset="0"/>
              <a:ea typeface="Calibri" panose="020F0502020204030204" pitchFamily="34" charset="0"/>
              <a:cs typeface="Times New Roman" panose="02020603050405020304" pitchFamily="18" charset="0"/>
            </a:endParaRPr>
          </a:p>
          <a:p>
            <a:pPr marL="185738">
              <a:lnSpc>
                <a:spcPct val="115000"/>
              </a:lnSpc>
            </a:pPr>
            <a:r>
              <a:rPr lang="en-GB" sz="1650" b="1" i="1" dirty="0">
                <a:latin typeface="Calibri" panose="020F0502020204030204" pitchFamily="34" charset="0"/>
                <a:ea typeface="Calibri" panose="020F0502020204030204" pitchFamily="34" charset="0"/>
                <a:cs typeface="Times New Roman" panose="02020603050405020304" pitchFamily="18" charset="0"/>
              </a:rPr>
              <a:t> </a:t>
            </a:r>
            <a:endParaRPr lang="en-GB" sz="1650" dirty="0">
              <a:latin typeface="Calibri" panose="020F0502020204030204" pitchFamily="34" charset="0"/>
              <a:ea typeface="Calibri" panose="020F0502020204030204" pitchFamily="34" charset="0"/>
              <a:cs typeface="Times New Roman" panose="02020603050405020304" pitchFamily="18" charset="0"/>
            </a:endParaRPr>
          </a:p>
          <a:p>
            <a:pPr marL="185738">
              <a:lnSpc>
                <a:spcPct val="115000"/>
              </a:lnSpc>
            </a:pPr>
            <a:r>
              <a:rPr lang="en-GB" sz="1650" b="1" i="1" dirty="0">
                <a:latin typeface="Calibri" panose="020F0502020204030204" pitchFamily="34" charset="0"/>
                <a:ea typeface="Calibri" panose="020F0502020204030204" pitchFamily="34" charset="0"/>
                <a:cs typeface="Times New Roman" panose="02020603050405020304" pitchFamily="18" charset="0"/>
              </a:rPr>
              <a:t> </a:t>
            </a:r>
            <a:endParaRPr lang="en-GB" sz="1650" dirty="0">
              <a:latin typeface="Calibri" panose="020F0502020204030204" pitchFamily="34" charset="0"/>
              <a:ea typeface="Calibri" panose="020F0502020204030204" pitchFamily="34" charset="0"/>
              <a:cs typeface="Times New Roman" panose="02020603050405020304" pitchFamily="18" charset="0"/>
            </a:endParaRPr>
          </a:p>
          <a:p>
            <a:r>
              <a:rPr lang="en-GB" sz="1650" dirty="0">
                <a:latin typeface="Calibri" panose="020F0502020204030204" pitchFamily="34" charset="0"/>
                <a:ea typeface="Calibri" panose="020F0502020204030204" pitchFamily="34" charset="0"/>
                <a:cs typeface="Times New Roman" panose="02020603050405020304" pitchFamily="18" charset="0"/>
              </a:rPr>
              <a:t>Signed: Phuong Vi Nguyen				Date: 08/04/2026</a:t>
            </a:r>
            <a:endParaRPr lang="en-GB" sz="2700" dirty="0"/>
          </a:p>
        </p:txBody>
      </p:sp>
      <p:graphicFrame>
        <p:nvGraphicFramePr>
          <p:cNvPr id="8" name="Table 7">
            <a:extLst>
              <a:ext uri="{FF2B5EF4-FFF2-40B4-BE49-F238E27FC236}">
                <a16:creationId xmlns:a16="http://schemas.microsoft.com/office/drawing/2014/main" id="{EC2C59B5-2764-0450-EB07-AD51E325E1F6}"/>
              </a:ext>
            </a:extLst>
          </p:cNvPr>
          <p:cNvGraphicFramePr>
            <a:graphicFrameLocks noGrp="1"/>
          </p:cNvGraphicFramePr>
          <p:nvPr/>
        </p:nvGraphicFramePr>
        <p:xfrm>
          <a:off x="8957310" y="5507022"/>
          <a:ext cx="373380" cy="989840"/>
        </p:xfrm>
        <a:graphic>
          <a:graphicData uri="http://schemas.openxmlformats.org/drawingml/2006/table">
            <a:tbl>
              <a:tblPr firstRow="1" firstCol="1" bandRow="1">
                <a:tableStyleId>{2D5ABB26-0587-4C30-8999-92F81FD0307C}</a:tableStyleId>
              </a:tblPr>
              <a:tblGrid>
                <a:gridCol w="373380">
                  <a:extLst>
                    <a:ext uri="{9D8B030D-6E8A-4147-A177-3AD203B41FA5}">
                      <a16:colId xmlns:a16="http://schemas.microsoft.com/office/drawing/2014/main" val="1218682534"/>
                    </a:ext>
                  </a:extLst>
                </a:gridCol>
              </a:tblGrid>
              <a:tr h="247460">
                <a:tc>
                  <a:txBody>
                    <a:bodyPr/>
                    <a:lstStyle/>
                    <a:p>
                      <a:pPr>
                        <a:lnSpc>
                          <a:spcPct val="115000"/>
                        </a:lnSpc>
                        <a:spcAft>
                          <a:spcPts val="1000"/>
                        </a:spcAft>
                      </a:pPr>
                      <a:r>
                        <a:rPr lang="en-GB" sz="1500">
                          <a:effectLst/>
                        </a:rPr>
                        <a:t> </a:t>
                      </a:r>
                      <a:endParaRPr lang="en-GB" sz="170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tc>
                <a:extLst>
                  <a:ext uri="{0D108BD9-81ED-4DB2-BD59-A6C34878D82A}">
                    <a16:rowId xmlns:a16="http://schemas.microsoft.com/office/drawing/2014/main" val="2696528240"/>
                  </a:ext>
                </a:extLst>
              </a:tr>
              <a:tr h="247460">
                <a:tc>
                  <a:txBody>
                    <a:bodyPr/>
                    <a:lstStyle/>
                    <a:p>
                      <a:pPr>
                        <a:lnSpc>
                          <a:spcPct val="115000"/>
                        </a:lnSpc>
                        <a:spcAft>
                          <a:spcPts val="1000"/>
                        </a:spcAft>
                      </a:pPr>
                      <a:r>
                        <a:rPr lang="en-GB" sz="1500">
                          <a:effectLst/>
                        </a:rPr>
                        <a:t> </a:t>
                      </a:r>
                      <a:endParaRPr lang="en-GB" sz="170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tc>
                <a:extLst>
                  <a:ext uri="{0D108BD9-81ED-4DB2-BD59-A6C34878D82A}">
                    <a16:rowId xmlns:a16="http://schemas.microsoft.com/office/drawing/2014/main" val="4041085875"/>
                  </a:ext>
                </a:extLst>
              </a:tr>
              <a:tr h="247460">
                <a:tc>
                  <a:txBody>
                    <a:bodyPr/>
                    <a:lstStyle/>
                    <a:p>
                      <a:pPr>
                        <a:lnSpc>
                          <a:spcPct val="115000"/>
                        </a:lnSpc>
                        <a:spcAft>
                          <a:spcPts val="1000"/>
                        </a:spcAft>
                      </a:pPr>
                      <a:r>
                        <a:rPr lang="en-GB" sz="1500">
                          <a:effectLst/>
                        </a:rPr>
                        <a:t> </a:t>
                      </a:r>
                      <a:endParaRPr lang="en-GB" sz="170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tc>
                <a:extLst>
                  <a:ext uri="{0D108BD9-81ED-4DB2-BD59-A6C34878D82A}">
                    <a16:rowId xmlns:a16="http://schemas.microsoft.com/office/drawing/2014/main" val="45459863"/>
                  </a:ext>
                </a:extLst>
              </a:tr>
              <a:tr h="247460">
                <a:tc>
                  <a:txBody>
                    <a:bodyPr/>
                    <a:lstStyle/>
                    <a:p>
                      <a:pPr>
                        <a:lnSpc>
                          <a:spcPct val="115000"/>
                        </a:lnSpc>
                        <a:spcAft>
                          <a:spcPts val="1000"/>
                        </a:spcAft>
                      </a:pPr>
                      <a:r>
                        <a:rPr lang="en-GB" sz="1500" dirty="0">
                          <a:effectLst/>
                        </a:rPr>
                        <a:t> </a:t>
                      </a:r>
                      <a:endParaRPr lang="en-GB"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tc>
                <a:extLst>
                  <a:ext uri="{0D108BD9-81ED-4DB2-BD59-A6C34878D82A}">
                    <a16:rowId xmlns:a16="http://schemas.microsoft.com/office/drawing/2014/main" val="4053015956"/>
                  </a:ext>
                </a:extLst>
              </a:tr>
            </a:tbl>
          </a:graphicData>
        </a:graphic>
      </p:graphicFrame>
      <p:graphicFrame>
        <p:nvGraphicFramePr>
          <p:cNvPr id="13" name="Table 12">
            <a:extLst>
              <a:ext uri="{FF2B5EF4-FFF2-40B4-BE49-F238E27FC236}">
                <a16:creationId xmlns:a16="http://schemas.microsoft.com/office/drawing/2014/main" id="{1DF271AC-65BD-FA0B-5DDF-F709DCAAE39D}"/>
              </a:ext>
            </a:extLst>
          </p:cNvPr>
          <p:cNvGraphicFramePr>
            <a:graphicFrameLocks noGrp="1"/>
          </p:cNvGraphicFramePr>
          <p:nvPr/>
        </p:nvGraphicFramePr>
        <p:xfrm>
          <a:off x="12500139" y="4072619"/>
          <a:ext cx="5390070" cy="1036131"/>
        </p:xfrm>
        <a:graphic>
          <a:graphicData uri="http://schemas.openxmlformats.org/drawingml/2006/table">
            <a:tbl>
              <a:tblPr firstRow="1" firstCol="1" bandRow="1"/>
              <a:tblGrid>
                <a:gridCol w="340572">
                  <a:extLst>
                    <a:ext uri="{9D8B030D-6E8A-4147-A177-3AD203B41FA5}">
                      <a16:colId xmlns:a16="http://schemas.microsoft.com/office/drawing/2014/main" val="20000"/>
                    </a:ext>
                  </a:extLst>
                </a:gridCol>
                <a:gridCol w="5049498">
                  <a:extLst>
                    <a:ext uri="{9D8B030D-6E8A-4147-A177-3AD203B41FA5}">
                      <a16:colId xmlns:a16="http://schemas.microsoft.com/office/drawing/2014/main" val="20001"/>
                    </a:ext>
                  </a:extLst>
                </a:gridCol>
              </a:tblGrid>
              <a:tr h="247460">
                <a:tc>
                  <a:txBody>
                    <a:bodyPr/>
                    <a:lstStyle/>
                    <a:p>
                      <a:pPr>
                        <a:lnSpc>
                          <a:spcPct val="115000"/>
                        </a:lnSpc>
                        <a:spcAft>
                          <a:spcPts val="0"/>
                        </a:spcAft>
                      </a:pPr>
                      <a:r>
                        <a:rPr lang="en-GB" sz="1500" dirty="0">
                          <a:effectLst/>
                          <a:latin typeface="Calibri" panose="020F0502020204030204" pitchFamily="34" charset="0"/>
                          <a:ea typeface="Calibri" panose="020F0502020204030204" pitchFamily="34" charset="0"/>
                          <a:cs typeface="Times New Roman" panose="02020603050405020304" pitchFamily="18" charset="0"/>
                        </a:rPr>
                        <a:t> </a:t>
                      </a:r>
                      <a:endParaRPr lang="en-GB"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nSpc>
                          <a:spcPct val="115000"/>
                        </a:lnSpc>
                        <a:spcAft>
                          <a:spcPts val="0"/>
                        </a:spcAft>
                      </a:pPr>
                      <a:r>
                        <a:rPr lang="en-GB" sz="1500" dirty="0">
                          <a:effectLst/>
                          <a:latin typeface="Calibri" panose="020F0502020204030204" pitchFamily="34" charset="0"/>
                          <a:ea typeface="Calibri" panose="020F0502020204030204" pitchFamily="34" charset="0"/>
                          <a:cs typeface="Times New Roman" panose="02020603050405020304" pitchFamily="18" charset="0"/>
                        </a:rPr>
                        <a:t>Pre-masters in Art &amp; Design</a:t>
                      </a:r>
                      <a:endParaRPr lang="en-GB" sz="17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GB" sz="1500" dirty="0">
                          <a:effectLst/>
                          <a:latin typeface="Calibri" panose="020F0502020204030204" pitchFamily="34" charset="0"/>
                          <a:ea typeface="Calibri" panose="020F0502020204030204" pitchFamily="34" charset="0"/>
                          <a:cs typeface="Times New Roman" panose="02020603050405020304" pitchFamily="18" charset="0"/>
                        </a:rPr>
                        <a:t>Pre-masters in Law</a:t>
                      </a:r>
                      <a:endParaRPr lang="en-GB" sz="17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GB" sz="1500" dirty="0">
                          <a:effectLst/>
                          <a:latin typeface="Calibri" panose="020F0502020204030204" pitchFamily="34" charset="0"/>
                          <a:ea typeface="Calibri" panose="020F0502020204030204" pitchFamily="34" charset="0"/>
                          <a:cs typeface="Times New Roman" panose="02020603050405020304" pitchFamily="18" charset="0"/>
                        </a:rPr>
                        <a:t>Pre-master in Business </a:t>
                      </a:r>
                      <a:endParaRPr lang="en-GB" sz="17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GB" sz="1500" dirty="0">
                          <a:effectLst/>
                          <a:latin typeface="Calibri" panose="020F0502020204030204" pitchFamily="34" charset="0"/>
                          <a:ea typeface="Calibri" panose="020F0502020204030204" pitchFamily="34" charset="0"/>
                          <a:cs typeface="Times New Roman" panose="02020603050405020304" pitchFamily="18" charset="0"/>
                        </a:rPr>
                        <a:t>Pre-master in Technology, Engineering and Built Environment </a:t>
                      </a:r>
                      <a:endParaRPr lang="en-GB"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0"/>
                  </a:ext>
                </a:extLst>
              </a:tr>
              <a:tr h="247460">
                <a:tc>
                  <a:txBody>
                    <a:bodyPr/>
                    <a:lstStyle/>
                    <a:p>
                      <a:pPr>
                        <a:lnSpc>
                          <a:spcPct val="115000"/>
                        </a:lnSpc>
                        <a:spcAft>
                          <a:spcPts val="0"/>
                        </a:spcAft>
                      </a:pPr>
                      <a:r>
                        <a:rPr lang="en-GB" sz="1500">
                          <a:effectLst/>
                          <a:latin typeface="Calibri" panose="020F0502020204030204" pitchFamily="34" charset="0"/>
                          <a:ea typeface="Calibri" panose="020F0502020204030204" pitchFamily="34" charset="0"/>
                          <a:cs typeface="Times New Roman" panose="02020603050405020304" pitchFamily="18" charset="0"/>
                        </a:rPr>
                        <a:t> </a:t>
                      </a:r>
                      <a:endParaRPr lang="en-GB" sz="170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GB"/>
                    </a:p>
                  </a:txBody>
                  <a:tcPr/>
                </a:tc>
                <a:extLst>
                  <a:ext uri="{0D108BD9-81ED-4DB2-BD59-A6C34878D82A}">
                    <a16:rowId xmlns:a16="http://schemas.microsoft.com/office/drawing/2014/main" val="10001"/>
                  </a:ext>
                </a:extLst>
              </a:tr>
              <a:tr h="247460">
                <a:tc>
                  <a:txBody>
                    <a:bodyPr/>
                    <a:lstStyle/>
                    <a:p>
                      <a:pPr>
                        <a:lnSpc>
                          <a:spcPct val="115000"/>
                        </a:lnSpc>
                        <a:spcAft>
                          <a:spcPts val="0"/>
                        </a:spcAft>
                      </a:pPr>
                      <a:r>
                        <a:rPr lang="en-GB" sz="1500">
                          <a:effectLst/>
                          <a:latin typeface="Calibri" panose="020F0502020204030204" pitchFamily="34" charset="0"/>
                          <a:ea typeface="Calibri" panose="020F0502020204030204" pitchFamily="34" charset="0"/>
                          <a:cs typeface="Times New Roman" panose="02020603050405020304" pitchFamily="18" charset="0"/>
                        </a:rPr>
                        <a:t> </a:t>
                      </a:r>
                      <a:endParaRPr lang="en-GB" sz="170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GB"/>
                    </a:p>
                  </a:txBody>
                  <a:tcPr/>
                </a:tc>
                <a:extLst>
                  <a:ext uri="{0D108BD9-81ED-4DB2-BD59-A6C34878D82A}">
                    <a16:rowId xmlns:a16="http://schemas.microsoft.com/office/drawing/2014/main" val="10002"/>
                  </a:ext>
                </a:extLst>
              </a:tr>
              <a:tr h="293751">
                <a:tc>
                  <a:txBody>
                    <a:bodyPr/>
                    <a:lstStyle/>
                    <a:p>
                      <a:pPr>
                        <a:lnSpc>
                          <a:spcPct val="115000"/>
                        </a:lnSpc>
                        <a:spcAft>
                          <a:spcPts val="0"/>
                        </a:spcAft>
                      </a:pPr>
                      <a:r>
                        <a:rPr lang="en-GB" sz="1500" dirty="0">
                          <a:effectLst/>
                          <a:latin typeface="Calibri" panose="020F0502020204030204" pitchFamily="34" charset="0"/>
                          <a:ea typeface="Calibri" panose="020F0502020204030204" pitchFamily="34" charset="0"/>
                          <a:cs typeface="Times New Roman" panose="02020603050405020304" pitchFamily="18" charset="0"/>
                        </a:rPr>
                        <a:t> </a:t>
                      </a:r>
                      <a:endParaRPr lang="en-GB"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GB"/>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41633654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876535" y="2"/>
            <a:ext cx="5333696" cy="1532238"/>
          </a:xfrm>
          <a:prstGeom prst="rect">
            <a:avLst/>
          </a:prstGeom>
        </p:spPr>
      </p:pic>
      <p:sp>
        <p:nvSpPr>
          <p:cNvPr id="3" name="Rectangle 2"/>
          <p:cNvSpPr/>
          <p:nvPr/>
        </p:nvSpPr>
        <p:spPr>
          <a:xfrm>
            <a:off x="5240979" y="943076"/>
            <a:ext cx="7114063" cy="542071"/>
          </a:xfrm>
          <a:prstGeom prst="rect">
            <a:avLst/>
          </a:prstGeom>
        </p:spPr>
        <p:txBody>
          <a:bodyPr wrap="none">
            <a:spAutoFit/>
          </a:bodyPr>
          <a:lstStyle/>
          <a:p>
            <a:pPr algn="ctr">
              <a:lnSpc>
                <a:spcPct val="115000"/>
              </a:lnSpc>
              <a:spcAft>
                <a:spcPts val="1500"/>
              </a:spcAft>
            </a:pPr>
            <a:r>
              <a:rPr lang="en-GB" sz="2700" b="1" dirty="0">
                <a:latin typeface="Calibri" panose="020F0502020204030204" pitchFamily="34" charset="0"/>
                <a:ea typeface="Calibri" panose="020F0502020204030204" pitchFamily="34" charset="0"/>
                <a:cs typeface="Times New Roman" panose="02020603050405020304" pitchFamily="18" charset="0"/>
              </a:rPr>
              <a:t>ASSESSMENT &amp; EXAMINATION FEEDBACK FORM</a:t>
            </a:r>
            <a:endParaRPr lang="en-GB" sz="1500" dirty="0">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4020842713"/>
              </p:ext>
            </p:extLst>
          </p:nvPr>
        </p:nvGraphicFramePr>
        <p:xfrm>
          <a:off x="4288794" y="1532240"/>
          <a:ext cx="8587740" cy="742379"/>
        </p:xfrm>
        <a:graphic>
          <a:graphicData uri="http://schemas.openxmlformats.org/drawingml/2006/table">
            <a:tbl>
              <a:tblPr firstRow="1" firstCol="1" bandRow="1"/>
              <a:tblGrid>
                <a:gridCol w="2146935">
                  <a:extLst>
                    <a:ext uri="{9D8B030D-6E8A-4147-A177-3AD203B41FA5}">
                      <a16:colId xmlns:a16="http://schemas.microsoft.com/office/drawing/2014/main" val="20000"/>
                    </a:ext>
                  </a:extLst>
                </a:gridCol>
                <a:gridCol w="2146935">
                  <a:extLst>
                    <a:ext uri="{9D8B030D-6E8A-4147-A177-3AD203B41FA5}">
                      <a16:colId xmlns:a16="http://schemas.microsoft.com/office/drawing/2014/main" val="20001"/>
                    </a:ext>
                  </a:extLst>
                </a:gridCol>
                <a:gridCol w="2146935">
                  <a:extLst>
                    <a:ext uri="{9D8B030D-6E8A-4147-A177-3AD203B41FA5}">
                      <a16:colId xmlns:a16="http://schemas.microsoft.com/office/drawing/2014/main" val="20002"/>
                    </a:ext>
                  </a:extLst>
                </a:gridCol>
                <a:gridCol w="2146935">
                  <a:extLst>
                    <a:ext uri="{9D8B030D-6E8A-4147-A177-3AD203B41FA5}">
                      <a16:colId xmlns:a16="http://schemas.microsoft.com/office/drawing/2014/main" val="20003"/>
                    </a:ext>
                  </a:extLst>
                </a:gridCol>
              </a:tblGrid>
              <a:tr h="445389">
                <a:tc>
                  <a:txBody>
                    <a:bodyPr/>
                    <a:lstStyle/>
                    <a:p>
                      <a:pPr>
                        <a:lnSpc>
                          <a:spcPct val="115000"/>
                        </a:lnSpc>
                        <a:spcAft>
                          <a:spcPts val="0"/>
                        </a:spcAft>
                      </a:pPr>
                      <a:r>
                        <a:rPr lang="en-GB" sz="1800" b="1" dirty="0">
                          <a:effectLst/>
                          <a:latin typeface="Calibri" panose="020F0502020204030204" pitchFamily="34" charset="0"/>
                          <a:ea typeface="Calibri" panose="020F0502020204030204" pitchFamily="34" charset="0"/>
                          <a:cs typeface="Times New Roman" panose="02020603050405020304" pitchFamily="18" charset="0"/>
                        </a:rPr>
                        <a:t>MODULE CODE</a:t>
                      </a:r>
                      <a:endParaRPr lang="en-GB"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lang="en-GB" sz="2700" b="1" kern="1200" dirty="0">
                          <a:solidFill>
                            <a:schemeClr val="tx1"/>
                          </a:solidFill>
                          <a:effectLst/>
                          <a:latin typeface="+mn-lt"/>
                          <a:ea typeface="+mn-ea"/>
                          <a:cs typeface="+mn-cs"/>
                        </a:rPr>
                        <a:t>ART102</a:t>
                      </a:r>
                      <a:r>
                        <a:rPr lang="en-GB"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GB"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800" b="1">
                          <a:effectLst/>
                          <a:latin typeface="Calibri" panose="020F0502020204030204" pitchFamily="34" charset="0"/>
                          <a:ea typeface="Calibri" panose="020F0502020204030204" pitchFamily="34" charset="0"/>
                          <a:cs typeface="Times New Roman" panose="02020603050405020304" pitchFamily="18" charset="0"/>
                        </a:rPr>
                        <a:t>STUDENT ID</a:t>
                      </a:r>
                      <a:endParaRPr lang="en-GB" sz="170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700" b="1" dirty="0">
                          <a:effectLst/>
                          <a:latin typeface="Calibri" panose="020F0502020204030204" pitchFamily="34" charset="0"/>
                          <a:ea typeface="Calibri" panose="020F0502020204030204" pitchFamily="34" charset="0"/>
                          <a:cs typeface="Times New Roman" panose="02020603050405020304" pitchFamily="18" charset="0"/>
                        </a:rPr>
                        <a:t>172036 </a:t>
                      </a:r>
                      <a:endParaRPr lang="en-GB"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96990">
                <a:tc>
                  <a:txBody>
                    <a:bodyPr/>
                    <a:lstStyle/>
                    <a:p>
                      <a:pPr>
                        <a:lnSpc>
                          <a:spcPct val="115000"/>
                        </a:lnSpc>
                        <a:spcAft>
                          <a:spcPts val="0"/>
                        </a:spcAft>
                      </a:pPr>
                      <a:r>
                        <a:rPr lang="en-GB" sz="1800" b="1">
                          <a:effectLst/>
                          <a:latin typeface="Calibri" panose="020F0502020204030204" pitchFamily="34" charset="0"/>
                          <a:ea typeface="Calibri" panose="020F0502020204030204" pitchFamily="34" charset="0"/>
                          <a:cs typeface="Times New Roman" panose="02020603050405020304" pitchFamily="18" charset="0"/>
                        </a:rPr>
                        <a:t>SEMESTER</a:t>
                      </a:r>
                      <a:endParaRPr lang="en-GB" sz="170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800" b="1" dirty="0">
                          <a:effectLst/>
                          <a:latin typeface="Calibri" panose="020F0502020204030204" pitchFamily="34" charset="0"/>
                          <a:ea typeface="Calibri" panose="020F0502020204030204" pitchFamily="34" charset="0"/>
                          <a:cs typeface="Times New Roman" panose="02020603050405020304" pitchFamily="18" charset="0"/>
                        </a:rPr>
                        <a:t>2 </a:t>
                      </a:r>
                      <a:endParaRPr lang="en-GB"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800" b="1">
                          <a:effectLst/>
                          <a:latin typeface="Calibri" panose="020F0502020204030204" pitchFamily="34" charset="0"/>
                          <a:ea typeface="Calibri" panose="020F0502020204030204" pitchFamily="34" charset="0"/>
                          <a:cs typeface="Times New Roman" panose="02020603050405020304" pitchFamily="18" charset="0"/>
                        </a:rPr>
                        <a:t>DATE</a:t>
                      </a:r>
                      <a:endParaRPr lang="en-GB" sz="170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700" b="1">
                          <a:effectLst/>
                          <a:latin typeface="Calibri" panose="020F0502020204030204" pitchFamily="34" charset="0"/>
                          <a:ea typeface="Calibri" panose="020F0502020204030204" pitchFamily="34" charset="0"/>
                          <a:cs typeface="Times New Roman" panose="02020603050405020304" pitchFamily="18" charset="0"/>
                        </a:rPr>
                        <a:t>08/04/2026 </a:t>
                      </a:r>
                      <a:endParaRPr lang="en-GB"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7" name="Rectangle 6"/>
          <p:cNvSpPr/>
          <p:nvPr/>
        </p:nvSpPr>
        <p:spPr>
          <a:xfrm>
            <a:off x="945292" y="2345869"/>
            <a:ext cx="16397417" cy="3393237"/>
          </a:xfrm>
          <a:prstGeom prst="rect">
            <a:avLst/>
          </a:prstGeom>
        </p:spPr>
        <p:txBody>
          <a:bodyPr wrap="square">
            <a:spAutoFit/>
          </a:bodyPr>
          <a:lstStyle/>
          <a:p>
            <a:pPr>
              <a:tabLst>
                <a:tab pos="4298633" algn="ctr"/>
                <a:tab pos="8597265" algn="r"/>
              </a:tabLst>
            </a:pPr>
            <a:r>
              <a:rPr lang="en-GB" sz="1650" b="1" dirty="0">
                <a:latin typeface="Calibri" panose="020F0502020204030204" pitchFamily="34" charset="0"/>
                <a:ea typeface="Calibri" panose="020F0502020204030204" pitchFamily="34" charset="0"/>
                <a:cs typeface="Arial" panose="020B0604020202020204" pitchFamily="34" charset="0"/>
              </a:rPr>
              <a:t>Additional Guidance:</a:t>
            </a:r>
            <a:endParaRPr lang="en-GB" sz="1650" dirty="0">
              <a:latin typeface="Calibri" panose="020F0502020204030204" pitchFamily="34" charset="0"/>
              <a:ea typeface="Calibri" panose="020F0502020204030204" pitchFamily="34" charset="0"/>
              <a:cs typeface="Times New Roman" panose="02020603050405020304" pitchFamily="18" charset="0"/>
            </a:endParaRPr>
          </a:p>
          <a:p>
            <a:pPr>
              <a:tabLst>
                <a:tab pos="4298633" algn="ctr"/>
                <a:tab pos="8597265" algn="r"/>
              </a:tabLst>
            </a:pPr>
            <a:r>
              <a:rPr lang="en-GB" sz="1650" b="1" dirty="0">
                <a:latin typeface="Calibri" panose="020F0502020204030204" pitchFamily="34" charset="0"/>
                <a:ea typeface="Calibri" panose="020F0502020204030204" pitchFamily="34" charset="0"/>
                <a:cs typeface="Arial" panose="020B0604020202020204" pitchFamily="34" charset="0"/>
              </a:rPr>
              <a:t> </a:t>
            </a:r>
            <a:endParaRPr lang="en-GB" sz="1650" dirty="0">
              <a:latin typeface="Calibri" panose="020F0502020204030204" pitchFamily="34" charset="0"/>
              <a:ea typeface="Calibri" panose="020F0502020204030204" pitchFamily="34" charset="0"/>
              <a:cs typeface="Times New Roman" panose="02020603050405020304" pitchFamily="18" charset="0"/>
            </a:endParaRPr>
          </a:p>
          <a:p>
            <a:pPr marL="685800">
              <a:tabLst>
                <a:tab pos="4298633" algn="ctr"/>
                <a:tab pos="8597265" algn="r"/>
              </a:tabLst>
            </a:pPr>
            <a:r>
              <a:rPr lang="en-GB" sz="1650" dirty="0">
                <a:latin typeface="Calibri" panose="020F0502020204030204" pitchFamily="34" charset="0"/>
                <a:ea typeface="Calibri" panose="020F0502020204030204" pitchFamily="34" charset="0"/>
                <a:cs typeface="Arial" panose="020B0604020202020204" pitchFamily="34" charset="0"/>
              </a:rPr>
              <a:t>Feedback provided in this form should be accompanied by corresponding annotations on the student’s script in the appropriate colour as follows:</a:t>
            </a:r>
            <a:endParaRPr lang="en-GB" sz="1650" dirty="0">
              <a:latin typeface="Calibri" panose="020F0502020204030204" pitchFamily="34" charset="0"/>
              <a:ea typeface="Calibri" panose="020F0502020204030204" pitchFamily="34" charset="0"/>
              <a:cs typeface="Times New Roman" panose="02020603050405020304" pitchFamily="18" charset="0"/>
            </a:endParaRPr>
          </a:p>
          <a:p>
            <a:pPr marL="514350" indent="-514350">
              <a:buFont typeface="Wingdings" panose="05000000000000000000" pitchFamily="2" charset="2"/>
              <a:buChar char=""/>
              <a:tabLst>
                <a:tab pos="4298633" algn="ctr"/>
                <a:tab pos="8597265" algn="r"/>
                <a:tab pos="685800" algn="l"/>
              </a:tabLst>
            </a:pPr>
            <a:r>
              <a:rPr lang="en-GB" sz="1650" b="1" dirty="0">
                <a:solidFill>
                  <a:srgbClr val="FF0000"/>
                </a:solidFill>
                <a:latin typeface="Calibri" panose="020F0502020204030204" pitchFamily="34" charset="0"/>
                <a:ea typeface="Calibri" panose="020F0502020204030204" pitchFamily="34" charset="0"/>
                <a:cs typeface="Arial" panose="020B0604020202020204" pitchFamily="34" charset="0"/>
              </a:rPr>
              <a:t>RED</a:t>
            </a:r>
            <a:r>
              <a:rPr lang="en-GB" sz="1650" b="1" dirty="0">
                <a:latin typeface="Calibri" panose="020F0502020204030204" pitchFamily="34" charset="0"/>
                <a:ea typeface="Calibri" panose="020F0502020204030204" pitchFamily="34" charset="0"/>
                <a:cs typeface="Arial" panose="020B0604020202020204" pitchFamily="34" charset="0"/>
              </a:rPr>
              <a:t> = FIRST MARKER</a:t>
            </a:r>
            <a:endParaRPr lang="en-GB" sz="1650" dirty="0">
              <a:latin typeface="Calibri" panose="020F0502020204030204" pitchFamily="34" charset="0"/>
              <a:ea typeface="Calibri" panose="020F0502020204030204" pitchFamily="34" charset="0"/>
              <a:cs typeface="Times New Roman" panose="02020603050405020304" pitchFamily="18" charset="0"/>
            </a:endParaRPr>
          </a:p>
          <a:p>
            <a:pPr marL="514350" indent="-514350">
              <a:buFont typeface="Wingdings" panose="05000000000000000000" pitchFamily="2" charset="2"/>
              <a:buChar char=""/>
              <a:tabLst>
                <a:tab pos="4298633" algn="ctr"/>
                <a:tab pos="8597265" algn="r"/>
                <a:tab pos="685800" algn="l"/>
              </a:tabLst>
            </a:pPr>
            <a:r>
              <a:rPr lang="en-GB" sz="1650" b="1" dirty="0">
                <a:solidFill>
                  <a:srgbClr val="00B050"/>
                </a:solidFill>
                <a:latin typeface="Calibri" panose="020F0502020204030204" pitchFamily="34" charset="0"/>
                <a:ea typeface="Calibri" panose="020F0502020204030204" pitchFamily="34" charset="0"/>
                <a:cs typeface="Arial" panose="020B0604020202020204" pitchFamily="34" charset="0"/>
              </a:rPr>
              <a:t>GREEN</a:t>
            </a:r>
            <a:r>
              <a:rPr lang="en-GB" sz="1650" b="1" dirty="0">
                <a:latin typeface="Calibri" panose="020F0502020204030204" pitchFamily="34" charset="0"/>
                <a:ea typeface="Calibri" panose="020F0502020204030204" pitchFamily="34" charset="0"/>
                <a:cs typeface="Arial" panose="020B0604020202020204" pitchFamily="34" charset="0"/>
              </a:rPr>
              <a:t> = SECOND MARKER</a:t>
            </a:r>
            <a:endParaRPr lang="en-GB" sz="1650" dirty="0">
              <a:latin typeface="Calibri" panose="020F0502020204030204" pitchFamily="34" charset="0"/>
              <a:ea typeface="Calibri" panose="020F0502020204030204" pitchFamily="34" charset="0"/>
              <a:cs typeface="Times New Roman" panose="02020603050405020304" pitchFamily="18" charset="0"/>
            </a:endParaRPr>
          </a:p>
          <a:p>
            <a:pPr marL="342900">
              <a:tabLst>
                <a:tab pos="4298633" algn="ctr"/>
                <a:tab pos="8597265" algn="r"/>
              </a:tabLst>
            </a:pPr>
            <a:r>
              <a:rPr lang="en-GB" sz="1650" b="1" dirty="0">
                <a:latin typeface="Calibri" panose="020F0502020204030204" pitchFamily="34" charset="0"/>
                <a:ea typeface="Calibri" panose="020F0502020204030204" pitchFamily="34" charset="0"/>
                <a:cs typeface="Arial" panose="020B0604020202020204" pitchFamily="34" charset="0"/>
              </a:rPr>
              <a:t> </a:t>
            </a:r>
            <a:endParaRPr lang="en-GB" sz="1650" dirty="0">
              <a:latin typeface="Calibri" panose="020F0502020204030204" pitchFamily="34" charset="0"/>
              <a:ea typeface="Calibri" panose="020F0502020204030204" pitchFamily="34" charset="0"/>
              <a:cs typeface="Times New Roman" panose="02020603050405020304" pitchFamily="18" charset="0"/>
            </a:endParaRPr>
          </a:p>
          <a:p>
            <a:pPr marL="685800">
              <a:tabLst>
                <a:tab pos="4298633" algn="ctr"/>
                <a:tab pos="8597265" algn="r"/>
              </a:tabLst>
            </a:pPr>
            <a:r>
              <a:rPr lang="en-GB" sz="1650" dirty="0">
                <a:latin typeface="Calibri" panose="020F0502020204030204" pitchFamily="34" charset="0"/>
                <a:ea typeface="Calibri" panose="020F0502020204030204" pitchFamily="34" charset="0"/>
                <a:cs typeface="Arial" panose="020B0604020202020204" pitchFamily="34" charset="0"/>
              </a:rPr>
              <a:t>The First Mark stands as the ‘Agreed Mark’ unless there is a deviation beyond 10%</a:t>
            </a:r>
            <a:endParaRPr lang="en-GB" sz="1650" dirty="0">
              <a:latin typeface="Calibri" panose="020F0502020204030204" pitchFamily="34" charset="0"/>
              <a:ea typeface="Calibri" panose="020F0502020204030204" pitchFamily="34" charset="0"/>
              <a:cs typeface="Times New Roman" panose="02020603050405020304" pitchFamily="18" charset="0"/>
            </a:endParaRPr>
          </a:p>
          <a:p>
            <a:pPr marL="685800">
              <a:tabLst>
                <a:tab pos="4298633" algn="ctr"/>
                <a:tab pos="8597265" algn="r"/>
              </a:tabLst>
            </a:pPr>
            <a:r>
              <a:rPr lang="en-GB" sz="1650" dirty="0">
                <a:latin typeface="Calibri" panose="020F0502020204030204" pitchFamily="34" charset="0"/>
                <a:ea typeface="Calibri" panose="020F0502020204030204" pitchFamily="34" charset="0"/>
                <a:cs typeface="Arial" panose="020B0604020202020204" pitchFamily="34" charset="0"/>
              </a:rPr>
              <a:t>Agreed Mark section is to be completed by the Second Marker with the mark entered matching the First Mark where there is a deviation of less than 10% to indicate agreement/confirmation. 	The additional section added for ‘Agreed Mark’ is to be completed / signed by the Second Marker where the deviation is less than 10%.</a:t>
            </a:r>
            <a:endParaRPr lang="en-GB" sz="1650" dirty="0">
              <a:latin typeface="Calibri" panose="020F0502020204030204" pitchFamily="34" charset="0"/>
              <a:ea typeface="Calibri" panose="020F0502020204030204" pitchFamily="34" charset="0"/>
              <a:cs typeface="Times New Roman" panose="02020603050405020304" pitchFamily="18" charset="0"/>
            </a:endParaRPr>
          </a:p>
          <a:p>
            <a:pPr marL="685800">
              <a:tabLst>
                <a:tab pos="4298633" algn="ctr"/>
                <a:tab pos="8597265" algn="r"/>
              </a:tabLst>
            </a:pPr>
            <a:r>
              <a:rPr lang="en-GB" sz="1650" dirty="0">
                <a:latin typeface="Calibri" panose="020F0502020204030204" pitchFamily="34" charset="0"/>
                <a:ea typeface="Calibri" panose="020F0502020204030204" pitchFamily="34" charset="0"/>
                <a:cs typeface="Arial" panose="020B0604020202020204" pitchFamily="34" charset="0"/>
              </a:rPr>
              <a:t>Where there is a deviation of more than 10% the First Marker and Second Marker are to consult further to reach a consensus on the Agreed Mark.</a:t>
            </a:r>
            <a:endParaRPr lang="en-GB" sz="1650" dirty="0">
              <a:latin typeface="Calibri" panose="020F0502020204030204" pitchFamily="34" charset="0"/>
              <a:ea typeface="Calibri" panose="020F0502020204030204" pitchFamily="34" charset="0"/>
              <a:cs typeface="Times New Roman" panose="02020603050405020304" pitchFamily="18" charset="0"/>
            </a:endParaRPr>
          </a:p>
          <a:p>
            <a:pPr marL="685800">
              <a:tabLst>
                <a:tab pos="4298633" algn="ctr"/>
                <a:tab pos="8597265" algn="r"/>
              </a:tabLst>
            </a:pPr>
            <a:r>
              <a:rPr lang="en-GB" sz="1650" dirty="0">
                <a:latin typeface="Calibri" panose="020F0502020204030204" pitchFamily="34" charset="0"/>
                <a:ea typeface="Calibri" panose="020F0502020204030204" pitchFamily="34" charset="0"/>
                <a:cs typeface="Arial" panose="020B0604020202020204" pitchFamily="34" charset="0"/>
              </a:rPr>
              <a:t>If a consensus cannot be reached between the First Marker and Second Marker a Third Marker / Moderator will be appointed by the Academic Services Team to confirm the Agreed Mark.</a:t>
            </a:r>
            <a:endParaRPr lang="en-GB" sz="1650" dirty="0">
              <a:latin typeface="Calibri" panose="020F0502020204030204" pitchFamily="34" charset="0"/>
              <a:ea typeface="Calibri" panose="020F0502020204030204" pitchFamily="34" charset="0"/>
              <a:cs typeface="Times New Roman" panose="02020603050405020304" pitchFamily="18" charset="0"/>
            </a:endParaRPr>
          </a:p>
          <a:p>
            <a:pPr marL="685800">
              <a:tabLst>
                <a:tab pos="4298633" algn="ctr"/>
                <a:tab pos="8597265" algn="r"/>
                <a:tab pos="675323" algn="ctr"/>
                <a:tab pos="4298633" algn="ctr"/>
                <a:tab pos="8597265" algn="r"/>
              </a:tabLst>
            </a:pPr>
            <a:r>
              <a:rPr lang="en-GB" sz="1650" dirty="0">
                <a:latin typeface="Calibri" panose="020F0502020204030204" pitchFamily="34" charset="0"/>
                <a:ea typeface="Calibri" panose="020F0502020204030204" pitchFamily="34" charset="0"/>
                <a:cs typeface="Arial" panose="020B0604020202020204" pitchFamily="34" charset="0"/>
              </a:rPr>
              <a:t>Where there is a deviation of more than 10% the First Marker and Second Marker are to consult further to reach a consensus on the Agreed Mark.</a:t>
            </a:r>
            <a:endParaRPr lang="en-GB" sz="1650" dirty="0">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8" name="Table 7"/>
          <p:cNvGraphicFramePr>
            <a:graphicFrameLocks noGrp="1"/>
          </p:cNvGraphicFramePr>
          <p:nvPr/>
        </p:nvGraphicFramePr>
        <p:xfrm>
          <a:off x="988536" y="6782501"/>
          <a:ext cx="15618945" cy="2036318"/>
        </p:xfrm>
        <a:graphic>
          <a:graphicData uri="http://schemas.openxmlformats.org/drawingml/2006/table">
            <a:tbl>
              <a:tblPr firstRow="1" firstCol="1" lastRow="1" lastCol="1" bandRow="1" bandCol="1"/>
              <a:tblGrid>
                <a:gridCol w="3452130">
                  <a:extLst>
                    <a:ext uri="{9D8B030D-6E8A-4147-A177-3AD203B41FA5}">
                      <a16:colId xmlns:a16="http://schemas.microsoft.com/office/drawing/2014/main" val="20000"/>
                    </a:ext>
                  </a:extLst>
                </a:gridCol>
                <a:gridCol w="2749701">
                  <a:extLst>
                    <a:ext uri="{9D8B030D-6E8A-4147-A177-3AD203B41FA5}">
                      <a16:colId xmlns:a16="http://schemas.microsoft.com/office/drawing/2014/main" val="20001"/>
                    </a:ext>
                  </a:extLst>
                </a:gridCol>
                <a:gridCol w="2749701">
                  <a:extLst>
                    <a:ext uri="{9D8B030D-6E8A-4147-A177-3AD203B41FA5}">
                      <a16:colId xmlns:a16="http://schemas.microsoft.com/office/drawing/2014/main" val="20002"/>
                    </a:ext>
                  </a:extLst>
                </a:gridCol>
                <a:gridCol w="6667413">
                  <a:extLst>
                    <a:ext uri="{9D8B030D-6E8A-4147-A177-3AD203B41FA5}">
                      <a16:colId xmlns:a16="http://schemas.microsoft.com/office/drawing/2014/main" val="20003"/>
                    </a:ext>
                  </a:extLst>
                </a:gridCol>
              </a:tblGrid>
              <a:tr h="332591">
                <a:tc>
                  <a:txBody>
                    <a:bodyPr/>
                    <a:lstStyle/>
                    <a:p>
                      <a:pPr algn="l">
                        <a:lnSpc>
                          <a:spcPct val="115000"/>
                        </a:lnSpc>
                        <a:spcAft>
                          <a:spcPts val="0"/>
                        </a:spcAft>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 </a:t>
                      </a:r>
                      <a:endParaRPr lang="en-GB"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379095" algn="l"/>
                          <a:tab pos="960120" algn="l"/>
                          <a:tab pos="1303020" algn="l"/>
                          <a:tab pos="1645920" algn="l"/>
                        </a:tabLst>
                      </a:pPr>
                      <a:r>
                        <a:rPr lang="en-GB" sz="1500" b="1">
                          <a:effectLst/>
                          <a:latin typeface="Arial" panose="020B0604020202020204" pitchFamily="34" charset="0"/>
                          <a:ea typeface="Times New Roman" panose="02020603050405020304" pitchFamily="18" charset="0"/>
                          <a:cs typeface="Times New Roman" panose="02020603050405020304" pitchFamily="18" charset="0"/>
                        </a:rPr>
                        <a:t>Mark Allocated</a:t>
                      </a:r>
                      <a:endParaRPr lang="en-GB" sz="150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379095" algn="l"/>
                          <a:tab pos="960120" algn="l"/>
                          <a:tab pos="1303020" algn="l"/>
                          <a:tab pos="1645920" algn="l"/>
                        </a:tabLst>
                      </a:pPr>
                      <a:r>
                        <a:rPr lang="en-GB" sz="1500" b="1">
                          <a:effectLst/>
                          <a:latin typeface="Arial" panose="020B0604020202020204" pitchFamily="34" charset="0"/>
                          <a:ea typeface="Times New Roman" panose="02020603050405020304" pitchFamily="18" charset="0"/>
                          <a:cs typeface="Times New Roman" panose="02020603050405020304" pitchFamily="18" charset="0"/>
                        </a:rPr>
                        <a:t>Percentage %</a:t>
                      </a:r>
                      <a:endParaRPr lang="en-GB" sz="150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379095" algn="l"/>
                          <a:tab pos="960120" algn="l"/>
                          <a:tab pos="1303020" algn="l"/>
                          <a:tab pos="1645920" algn="l"/>
                        </a:tabLst>
                      </a:pPr>
                      <a:r>
                        <a:rPr lang="en-GB" sz="1500" b="1" dirty="0">
                          <a:effectLst/>
                          <a:latin typeface="Arial" panose="020B0604020202020204" pitchFamily="34" charset="0"/>
                          <a:ea typeface="Times New Roman" panose="02020603050405020304" pitchFamily="18" charset="0"/>
                          <a:cs typeface="Times New Roman" panose="02020603050405020304" pitchFamily="18" charset="0"/>
                        </a:rPr>
                        <a:t>Signature</a:t>
                      </a:r>
                      <a:endParaRPr lang="en-GB"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28697">
                <a:tc>
                  <a:txBody>
                    <a:bodyPr/>
                    <a:lstStyle/>
                    <a:p>
                      <a:pPr algn="l">
                        <a:lnSpc>
                          <a:spcPct val="115000"/>
                        </a:lnSpc>
                        <a:spcAft>
                          <a:spcPts val="0"/>
                        </a:spcAft>
                      </a:pPr>
                      <a:r>
                        <a:rPr lang="en-GB" sz="1400" dirty="0">
                          <a:effectLst/>
                          <a:latin typeface="Arial" panose="020B0604020202020204" pitchFamily="34" charset="0"/>
                          <a:ea typeface="Times New Roman" panose="02020603050405020304" pitchFamily="18" charset="0"/>
                          <a:cs typeface="Times New Roman" panose="02020603050405020304" pitchFamily="18" charset="0"/>
                        </a:rPr>
                        <a:t>First Marker</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GB" sz="1400" dirty="0">
                          <a:effectLst/>
                          <a:latin typeface="Arial" panose="020B0604020202020204" pitchFamily="34" charset="0"/>
                          <a:ea typeface="Times New Roman" panose="02020603050405020304" pitchFamily="18" charset="0"/>
                          <a:cs typeface="Times New Roman" panose="02020603050405020304" pitchFamily="18" charset="0"/>
                        </a:rPr>
                        <a:t> </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GB" sz="1400" dirty="0">
                          <a:effectLst/>
                          <a:latin typeface="Arial" panose="020B0604020202020204" pitchFamily="34" charset="0"/>
                          <a:ea typeface="Times New Roman" panose="02020603050405020304" pitchFamily="18" charset="0"/>
                          <a:cs typeface="Times New Roman" panose="02020603050405020304" pitchFamily="18" charset="0"/>
                        </a:rPr>
                        <a:t> </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GB" sz="1400" dirty="0">
                          <a:effectLst/>
                          <a:latin typeface="Arial" panose="020B0604020202020204" pitchFamily="34" charset="0"/>
                          <a:ea typeface="Times New Roman" panose="02020603050405020304" pitchFamily="18" charset="0"/>
                          <a:cs typeface="Times New Roman" panose="02020603050405020304" pitchFamily="18" charset="0"/>
                        </a:rPr>
                        <a:t> </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98584">
                <a:tc>
                  <a:txBody>
                    <a:bodyPr/>
                    <a:lstStyle/>
                    <a:p>
                      <a:pPr algn="l">
                        <a:lnSpc>
                          <a:spcPct val="115000"/>
                        </a:lnSpc>
                        <a:spcAft>
                          <a:spcPts val="0"/>
                        </a:spcAft>
                      </a:pPr>
                      <a:r>
                        <a:rPr lang="en-GB" sz="1400" dirty="0">
                          <a:effectLst/>
                          <a:latin typeface="Arial" panose="020B0604020202020204" pitchFamily="34" charset="0"/>
                          <a:ea typeface="Times New Roman" panose="02020603050405020304" pitchFamily="18" charset="0"/>
                          <a:cs typeface="Times New Roman" panose="02020603050405020304" pitchFamily="18" charset="0"/>
                        </a:rPr>
                        <a:t>Second marker</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GB" sz="1400" dirty="0">
                          <a:effectLst/>
                          <a:latin typeface="Arial" panose="020B0604020202020204" pitchFamily="34" charset="0"/>
                          <a:ea typeface="Times New Roman" panose="02020603050405020304" pitchFamily="18" charset="0"/>
                          <a:cs typeface="Times New Roman" panose="02020603050405020304" pitchFamily="18" charset="0"/>
                        </a:rPr>
                        <a:t> </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GB" sz="1400" dirty="0">
                          <a:effectLst/>
                          <a:latin typeface="Arial" panose="020B0604020202020204" pitchFamily="34" charset="0"/>
                          <a:ea typeface="Times New Roman" panose="02020603050405020304" pitchFamily="18" charset="0"/>
                          <a:cs typeface="Times New Roman" panose="02020603050405020304" pitchFamily="18" charset="0"/>
                        </a:rPr>
                        <a:t> </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GB" sz="1400" dirty="0">
                          <a:effectLst/>
                          <a:latin typeface="Arial" panose="020B0604020202020204" pitchFamily="34" charset="0"/>
                          <a:ea typeface="Times New Roman" panose="02020603050405020304" pitchFamily="18" charset="0"/>
                          <a:cs typeface="Times New Roman" panose="02020603050405020304" pitchFamily="18" charset="0"/>
                        </a:rPr>
                        <a:t> </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12632">
                <a:tc>
                  <a:txBody>
                    <a:bodyPr/>
                    <a:lstStyle/>
                    <a:p>
                      <a:pPr algn="l">
                        <a:lnSpc>
                          <a:spcPct val="115000"/>
                        </a:lnSpc>
                        <a:spcAft>
                          <a:spcPts val="0"/>
                        </a:spcAft>
                      </a:pPr>
                      <a:r>
                        <a:rPr lang="en-GB" sz="1400" dirty="0">
                          <a:effectLst/>
                          <a:latin typeface="Arial" panose="020B0604020202020204" pitchFamily="34" charset="0"/>
                          <a:ea typeface="Times New Roman" panose="02020603050405020304" pitchFamily="18" charset="0"/>
                          <a:cs typeface="Times New Roman" panose="02020603050405020304" pitchFamily="18" charset="0"/>
                        </a:rPr>
                        <a:t>Agreed mark</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GB" sz="14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GB"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GB" sz="140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GB" sz="14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GB" sz="140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GB" sz="14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88897">
                <a:tc>
                  <a:txBody>
                    <a:bodyPr/>
                    <a:lstStyle/>
                    <a:p>
                      <a:pPr algn="l">
                        <a:lnSpc>
                          <a:spcPct val="115000"/>
                        </a:lnSpc>
                        <a:spcAft>
                          <a:spcPts val="0"/>
                        </a:spcAft>
                      </a:pPr>
                      <a:r>
                        <a:rPr lang="en-GB" sz="1400" dirty="0">
                          <a:effectLst/>
                          <a:latin typeface="Arial" panose="020B0604020202020204" pitchFamily="34" charset="0"/>
                          <a:ea typeface="Times New Roman" panose="02020603050405020304" pitchFamily="18" charset="0"/>
                          <a:cs typeface="Times New Roman" panose="02020603050405020304" pitchFamily="18" charset="0"/>
                        </a:rPr>
                        <a:t>Moderator (if applicable)</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GB" sz="14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GB"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GB" sz="14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GB"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GB" sz="14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GB"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57962">
                <a:tc>
                  <a:txBody>
                    <a:bodyPr/>
                    <a:lstStyle/>
                    <a:p>
                      <a:pPr algn="l">
                        <a:lnSpc>
                          <a:spcPct val="115000"/>
                        </a:lnSpc>
                        <a:spcAft>
                          <a:spcPts val="0"/>
                        </a:spcAft>
                      </a:pPr>
                      <a:r>
                        <a:rPr lang="en-GB" sz="1400" dirty="0">
                          <a:effectLst/>
                          <a:latin typeface="Arial" panose="020B0604020202020204" pitchFamily="34" charset="0"/>
                          <a:ea typeface="Times New Roman" panose="02020603050405020304" pitchFamily="18" charset="0"/>
                          <a:cs typeface="Times New Roman" panose="02020603050405020304" pitchFamily="18" charset="0"/>
                        </a:rPr>
                        <a:t>Signature (Moderator)</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GB" sz="1400" b="1"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GB"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tabLst>
                          <a:tab pos="379095" algn="l"/>
                          <a:tab pos="960120" algn="l"/>
                          <a:tab pos="1303020" algn="l"/>
                          <a:tab pos="1645920" algn="l"/>
                        </a:tabLst>
                      </a:pPr>
                      <a:r>
                        <a:rPr lang="en-GB" sz="1400" b="1"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GB"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tabLst>
                          <a:tab pos="379095" algn="l"/>
                          <a:tab pos="960120" algn="l"/>
                          <a:tab pos="1303020" algn="l"/>
                          <a:tab pos="1645920" algn="l"/>
                        </a:tabLst>
                      </a:pPr>
                      <a:r>
                        <a:rPr lang="en-GB" sz="1400" b="1"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GB"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15000"/>
                        </a:lnSpc>
                        <a:spcAft>
                          <a:spcPts val="0"/>
                        </a:spcAft>
                        <a:tabLst>
                          <a:tab pos="379095" algn="l"/>
                          <a:tab pos="960120" algn="l"/>
                          <a:tab pos="1303020" algn="l"/>
                          <a:tab pos="1645920" algn="l"/>
                        </a:tabLst>
                      </a:pPr>
                      <a:r>
                        <a:rPr lang="en-GB" sz="1400" b="1"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GB"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graphicFrame>
        <p:nvGraphicFramePr>
          <p:cNvPr id="9" name="Table 8"/>
          <p:cNvGraphicFramePr>
            <a:graphicFrameLocks noGrp="1"/>
          </p:cNvGraphicFramePr>
          <p:nvPr/>
        </p:nvGraphicFramePr>
        <p:xfrm>
          <a:off x="951470" y="9006500"/>
          <a:ext cx="15656014" cy="578422"/>
        </p:xfrm>
        <a:graphic>
          <a:graphicData uri="http://schemas.openxmlformats.org/drawingml/2006/table">
            <a:tbl>
              <a:tblPr firstRow="1" firstCol="1" bandRow="1"/>
              <a:tblGrid>
                <a:gridCol w="2756135">
                  <a:extLst>
                    <a:ext uri="{9D8B030D-6E8A-4147-A177-3AD203B41FA5}">
                      <a16:colId xmlns:a16="http://schemas.microsoft.com/office/drawing/2014/main" val="20000"/>
                    </a:ext>
                  </a:extLst>
                </a:gridCol>
                <a:gridCol w="5299383">
                  <a:extLst>
                    <a:ext uri="{9D8B030D-6E8A-4147-A177-3AD203B41FA5}">
                      <a16:colId xmlns:a16="http://schemas.microsoft.com/office/drawing/2014/main" val="20001"/>
                    </a:ext>
                  </a:extLst>
                </a:gridCol>
                <a:gridCol w="2933268">
                  <a:extLst>
                    <a:ext uri="{9D8B030D-6E8A-4147-A177-3AD203B41FA5}">
                      <a16:colId xmlns:a16="http://schemas.microsoft.com/office/drawing/2014/main" val="20002"/>
                    </a:ext>
                  </a:extLst>
                </a:gridCol>
                <a:gridCol w="4667228">
                  <a:extLst>
                    <a:ext uri="{9D8B030D-6E8A-4147-A177-3AD203B41FA5}">
                      <a16:colId xmlns:a16="http://schemas.microsoft.com/office/drawing/2014/main" val="20003"/>
                    </a:ext>
                  </a:extLst>
                </a:gridCol>
              </a:tblGrid>
              <a:tr h="561404">
                <a:tc>
                  <a:txBody>
                    <a:bodyPr/>
                    <a:lstStyle/>
                    <a:p>
                      <a:pPr algn="l">
                        <a:lnSpc>
                          <a:spcPct val="115000"/>
                        </a:lnSpc>
                        <a:spcAft>
                          <a:spcPts val="0"/>
                        </a:spcAft>
                      </a:pPr>
                      <a:r>
                        <a:rPr lang="en-GB" sz="1700" b="1" dirty="0">
                          <a:effectLst/>
                          <a:latin typeface="Calibri" panose="020F0502020204030204" pitchFamily="34" charset="0"/>
                          <a:ea typeface="Calibri" panose="020F0502020204030204" pitchFamily="34" charset="0"/>
                          <a:cs typeface="Times New Roman" panose="02020603050405020304" pitchFamily="18" charset="0"/>
                        </a:rPr>
                        <a:t>FIRST MARKER NAME (PRINT)</a:t>
                      </a:r>
                      <a:endParaRPr lang="en-GB"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GB" sz="17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102870" marR="1028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GB" sz="17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FIRST MARKER </a:t>
                      </a:r>
                      <a:endParaRPr lang="en-GB" sz="17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15000"/>
                        </a:lnSpc>
                        <a:spcAft>
                          <a:spcPts val="0"/>
                        </a:spcAft>
                      </a:pPr>
                      <a:r>
                        <a:rPr lang="en-GB" sz="17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(SIGNATURE)</a:t>
                      </a:r>
                      <a:endParaRPr lang="en-GB" sz="17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GB" sz="17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102870" marR="1028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
        <p:nvSpPr>
          <p:cNvPr id="10" name="Rectangle 1"/>
          <p:cNvSpPr>
            <a:spLocks noChangeArrowheads="1"/>
          </p:cNvSpPr>
          <p:nvPr/>
        </p:nvSpPr>
        <p:spPr bwMode="auto">
          <a:xfrm>
            <a:off x="951468" y="6391238"/>
            <a:ext cx="1359246"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7160" tIns="68580" rIns="137160" bIns="68580" numCol="1" anchor="ctr" anchorCtr="0" compatLnSpc="1">
            <a:prstTxWarp prst="textNoShape">
              <a:avLst/>
            </a:prstTxWarp>
            <a:spAutoFit/>
          </a:bodyPr>
          <a:lstStyle>
            <a:lvl1pPr eaLnBrk="0" fontAlgn="base" hangingPunct="0">
              <a:spcBef>
                <a:spcPct val="0"/>
              </a:spcBef>
              <a:spcAft>
                <a:spcPct val="0"/>
              </a:spcAft>
              <a:tabLst>
                <a:tab pos="379413" algn="l"/>
                <a:tab pos="960438" algn="l"/>
                <a:tab pos="1303338" algn="l"/>
                <a:tab pos="1646238" algn="l"/>
              </a:tabLst>
              <a:defRPr>
                <a:solidFill>
                  <a:schemeClr val="tx1"/>
                </a:solidFill>
                <a:latin typeface="Arial" panose="020B0604020202020204" pitchFamily="34" charset="0"/>
              </a:defRPr>
            </a:lvl1pPr>
            <a:lvl2pPr eaLnBrk="0" fontAlgn="base" hangingPunct="0">
              <a:spcBef>
                <a:spcPct val="0"/>
              </a:spcBef>
              <a:spcAft>
                <a:spcPct val="0"/>
              </a:spcAft>
              <a:tabLst>
                <a:tab pos="379413" algn="l"/>
                <a:tab pos="960438" algn="l"/>
                <a:tab pos="1303338" algn="l"/>
                <a:tab pos="1646238" algn="l"/>
              </a:tabLst>
              <a:defRPr>
                <a:solidFill>
                  <a:schemeClr val="tx1"/>
                </a:solidFill>
                <a:latin typeface="Arial" panose="020B0604020202020204" pitchFamily="34" charset="0"/>
              </a:defRPr>
            </a:lvl2pPr>
            <a:lvl3pPr eaLnBrk="0" fontAlgn="base" hangingPunct="0">
              <a:spcBef>
                <a:spcPct val="0"/>
              </a:spcBef>
              <a:spcAft>
                <a:spcPct val="0"/>
              </a:spcAft>
              <a:tabLst>
                <a:tab pos="379413" algn="l"/>
                <a:tab pos="960438" algn="l"/>
                <a:tab pos="1303338" algn="l"/>
                <a:tab pos="1646238" algn="l"/>
              </a:tabLst>
              <a:defRPr>
                <a:solidFill>
                  <a:schemeClr val="tx1"/>
                </a:solidFill>
                <a:latin typeface="Arial" panose="020B0604020202020204" pitchFamily="34" charset="0"/>
              </a:defRPr>
            </a:lvl3pPr>
            <a:lvl4pPr eaLnBrk="0" fontAlgn="base" hangingPunct="0">
              <a:spcBef>
                <a:spcPct val="0"/>
              </a:spcBef>
              <a:spcAft>
                <a:spcPct val="0"/>
              </a:spcAft>
              <a:tabLst>
                <a:tab pos="379413" algn="l"/>
                <a:tab pos="960438" algn="l"/>
                <a:tab pos="1303338" algn="l"/>
                <a:tab pos="1646238" algn="l"/>
              </a:tabLst>
              <a:defRPr>
                <a:solidFill>
                  <a:schemeClr val="tx1"/>
                </a:solidFill>
                <a:latin typeface="Arial" panose="020B0604020202020204" pitchFamily="34" charset="0"/>
              </a:defRPr>
            </a:lvl4pPr>
            <a:lvl5pPr eaLnBrk="0" fontAlgn="base" hangingPunct="0">
              <a:spcBef>
                <a:spcPct val="0"/>
              </a:spcBef>
              <a:spcAft>
                <a:spcPct val="0"/>
              </a:spcAft>
              <a:tabLst>
                <a:tab pos="379413" algn="l"/>
                <a:tab pos="960438" algn="l"/>
                <a:tab pos="1303338" algn="l"/>
                <a:tab pos="1646238" algn="l"/>
              </a:tabLst>
              <a:defRPr>
                <a:solidFill>
                  <a:schemeClr val="tx1"/>
                </a:solidFill>
                <a:latin typeface="Arial" panose="020B0604020202020204" pitchFamily="34" charset="0"/>
              </a:defRPr>
            </a:lvl5pPr>
            <a:lvl6pPr eaLnBrk="0" fontAlgn="base" hangingPunct="0">
              <a:spcBef>
                <a:spcPct val="0"/>
              </a:spcBef>
              <a:spcAft>
                <a:spcPct val="0"/>
              </a:spcAft>
              <a:tabLst>
                <a:tab pos="379413" algn="l"/>
                <a:tab pos="960438" algn="l"/>
                <a:tab pos="1303338" algn="l"/>
                <a:tab pos="1646238" algn="l"/>
              </a:tabLst>
              <a:defRPr>
                <a:solidFill>
                  <a:schemeClr val="tx1"/>
                </a:solidFill>
                <a:latin typeface="Arial" panose="020B0604020202020204" pitchFamily="34" charset="0"/>
              </a:defRPr>
            </a:lvl6pPr>
            <a:lvl7pPr eaLnBrk="0" fontAlgn="base" hangingPunct="0">
              <a:spcBef>
                <a:spcPct val="0"/>
              </a:spcBef>
              <a:spcAft>
                <a:spcPct val="0"/>
              </a:spcAft>
              <a:tabLst>
                <a:tab pos="379413" algn="l"/>
                <a:tab pos="960438" algn="l"/>
                <a:tab pos="1303338" algn="l"/>
                <a:tab pos="1646238" algn="l"/>
              </a:tabLst>
              <a:defRPr>
                <a:solidFill>
                  <a:schemeClr val="tx1"/>
                </a:solidFill>
                <a:latin typeface="Arial" panose="020B0604020202020204" pitchFamily="34" charset="0"/>
              </a:defRPr>
            </a:lvl7pPr>
            <a:lvl8pPr eaLnBrk="0" fontAlgn="base" hangingPunct="0">
              <a:spcBef>
                <a:spcPct val="0"/>
              </a:spcBef>
              <a:spcAft>
                <a:spcPct val="0"/>
              </a:spcAft>
              <a:tabLst>
                <a:tab pos="379413" algn="l"/>
                <a:tab pos="960438" algn="l"/>
                <a:tab pos="1303338" algn="l"/>
                <a:tab pos="1646238" algn="l"/>
              </a:tabLst>
              <a:defRPr>
                <a:solidFill>
                  <a:schemeClr val="tx1"/>
                </a:solidFill>
                <a:latin typeface="Arial" panose="020B0604020202020204" pitchFamily="34" charset="0"/>
              </a:defRPr>
            </a:lvl8pPr>
            <a:lvl9pPr eaLnBrk="0" fontAlgn="base" hangingPunct="0">
              <a:spcBef>
                <a:spcPct val="0"/>
              </a:spcBef>
              <a:spcAft>
                <a:spcPct val="0"/>
              </a:spcAft>
              <a:tabLst>
                <a:tab pos="379413" algn="l"/>
                <a:tab pos="960438" algn="l"/>
                <a:tab pos="1303338" algn="l"/>
                <a:tab pos="1646238" algn="l"/>
              </a:tabLst>
              <a:defRPr>
                <a:solidFill>
                  <a:schemeClr val="tx1"/>
                </a:solidFill>
                <a:latin typeface="Arial" panose="020B0604020202020204" pitchFamily="34" charset="0"/>
              </a:defRPr>
            </a:lvl9pPr>
          </a:lstStyle>
          <a:p>
            <a:pPr defTabSz="1371600">
              <a:tabLst>
                <a:tab pos="569120" algn="l"/>
                <a:tab pos="1440657" algn="l"/>
                <a:tab pos="1955007" algn="l"/>
                <a:tab pos="2469357" algn="l"/>
              </a:tabLst>
            </a:pPr>
            <a:r>
              <a:rPr lang="en-GB" altLang="en-US" b="1" dirty="0">
                <a:latin typeface="Calibri" panose="020F0502020204030204" pitchFamily="34" charset="0"/>
                <a:ea typeface="Calibri" panose="020F0502020204030204" pitchFamily="34" charset="0"/>
                <a:cs typeface="Arial" panose="020B0604020202020204" pitchFamily="34" charset="0"/>
              </a:rPr>
              <a:t>Section A</a:t>
            </a:r>
            <a:endParaRPr lang="en-GB" altLang="en-US" sz="1200" dirty="0"/>
          </a:p>
        </p:txBody>
      </p:sp>
      <p:graphicFrame>
        <p:nvGraphicFramePr>
          <p:cNvPr id="6" name="Table 5">
            <a:extLst>
              <a:ext uri="{FF2B5EF4-FFF2-40B4-BE49-F238E27FC236}">
                <a16:creationId xmlns:a16="http://schemas.microsoft.com/office/drawing/2014/main" id="{45C5D016-8EBF-7588-059B-F5A3A40B4999}"/>
              </a:ext>
            </a:extLst>
          </p:cNvPr>
          <p:cNvGraphicFramePr>
            <a:graphicFrameLocks noGrp="1"/>
          </p:cNvGraphicFramePr>
          <p:nvPr/>
        </p:nvGraphicFramePr>
        <p:xfrm>
          <a:off x="988536" y="5873354"/>
          <a:ext cx="15618945" cy="517884"/>
        </p:xfrm>
        <a:graphic>
          <a:graphicData uri="http://schemas.openxmlformats.org/drawingml/2006/table">
            <a:tbl>
              <a:tblPr firstRow="1" firstCol="1" bandRow="1">
                <a:tableStyleId>{5C22544A-7EE6-4342-B048-85BDC9FD1C3A}</a:tableStyleId>
              </a:tblPr>
              <a:tblGrid>
                <a:gridCol w="3440253">
                  <a:extLst>
                    <a:ext uri="{9D8B030D-6E8A-4147-A177-3AD203B41FA5}">
                      <a16:colId xmlns:a16="http://schemas.microsoft.com/office/drawing/2014/main" val="545024953"/>
                    </a:ext>
                  </a:extLst>
                </a:gridCol>
                <a:gridCol w="12178692">
                  <a:extLst>
                    <a:ext uri="{9D8B030D-6E8A-4147-A177-3AD203B41FA5}">
                      <a16:colId xmlns:a16="http://schemas.microsoft.com/office/drawing/2014/main" val="4051669561"/>
                    </a:ext>
                  </a:extLst>
                </a:gridCol>
              </a:tblGrid>
              <a:tr h="517884">
                <a:tc>
                  <a:txBody>
                    <a:bodyPr/>
                    <a:lstStyle/>
                    <a:p>
                      <a:pPr algn="l">
                        <a:lnSpc>
                          <a:spcPct val="107000"/>
                        </a:lnSpc>
                        <a:spcAft>
                          <a:spcPts val="800"/>
                        </a:spcAft>
                      </a:pPr>
                      <a:r>
                        <a:rPr lang="en-GB" sz="1700" b="1" dirty="0">
                          <a:solidFill>
                            <a:sysClr val="windowText" lastClr="000000"/>
                          </a:solidFill>
                          <a:effectLst/>
                        </a:rPr>
                        <a:t>WordPress link</a:t>
                      </a:r>
                      <a:endParaRPr lang="en-GB" sz="1700" b="1"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ct val="107000"/>
                        </a:lnSpc>
                        <a:spcAft>
                          <a:spcPts val="800"/>
                        </a:spcAft>
                      </a:pPr>
                      <a:r>
                        <a:rPr lang="en-GB" sz="1700" dirty="0">
                          <a:solidFill>
                            <a:schemeClr val="tx1"/>
                          </a:solidFill>
                          <a:effectLst/>
                        </a:rPr>
                        <a:t> https://mango491.wordpress.com/</a:t>
                      </a:r>
                      <a:endParaRPr lang="en-GB" sz="17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5902063"/>
                  </a:ext>
                </a:extLst>
              </a:tr>
            </a:tbl>
          </a:graphicData>
        </a:graphic>
      </p:graphicFrame>
    </p:spTree>
    <p:extLst>
      <p:ext uri="{BB962C8B-B14F-4D97-AF65-F5344CB8AC3E}">
        <p14:creationId xmlns:p14="http://schemas.microsoft.com/office/powerpoint/2010/main" val="37213598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876535" y="2"/>
            <a:ext cx="5333696" cy="1532238"/>
          </a:xfrm>
          <a:prstGeom prst="rect">
            <a:avLst/>
          </a:prstGeom>
        </p:spPr>
      </p:pic>
      <p:sp>
        <p:nvSpPr>
          <p:cNvPr id="3" name="Rectangle 2"/>
          <p:cNvSpPr/>
          <p:nvPr/>
        </p:nvSpPr>
        <p:spPr>
          <a:xfrm>
            <a:off x="1034899" y="1075192"/>
            <a:ext cx="3287567" cy="392159"/>
          </a:xfrm>
          <a:prstGeom prst="rect">
            <a:avLst/>
          </a:prstGeom>
        </p:spPr>
        <p:txBody>
          <a:bodyPr wrap="none">
            <a:spAutoFit/>
          </a:bodyPr>
          <a:lstStyle/>
          <a:p>
            <a:pPr>
              <a:lnSpc>
                <a:spcPct val="115000"/>
              </a:lnSpc>
              <a:spcAft>
                <a:spcPts val="1500"/>
              </a:spcAft>
            </a:pPr>
            <a:r>
              <a:rPr lang="en-GB" b="1" dirty="0">
                <a:latin typeface="Calibri" panose="020F0502020204030204" pitchFamily="34" charset="0"/>
                <a:ea typeface="Calibri" panose="020F0502020204030204" pitchFamily="34" charset="0"/>
                <a:cs typeface="Calibri" panose="020F0502020204030204" pitchFamily="34" charset="0"/>
              </a:rPr>
              <a:t>Section B (see comments below)</a:t>
            </a:r>
            <a:endParaRPr lang="en-GB" sz="1650" dirty="0">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4" name="Table 3"/>
          <p:cNvGraphicFramePr>
            <a:graphicFrameLocks noGrp="1"/>
          </p:cNvGraphicFramePr>
          <p:nvPr/>
        </p:nvGraphicFramePr>
        <p:xfrm>
          <a:off x="1144261" y="1700410"/>
          <a:ext cx="15006020" cy="1556576"/>
        </p:xfrm>
        <a:graphic>
          <a:graphicData uri="http://schemas.openxmlformats.org/drawingml/2006/table">
            <a:tbl>
              <a:tblPr firstRow="1" firstCol="1" bandRow="1"/>
              <a:tblGrid>
                <a:gridCol w="15006020">
                  <a:extLst>
                    <a:ext uri="{9D8B030D-6E8A-4147-A177-3AD203B41FA5}">
                      <a16:colId xmlns:a16="http://schemas.microsoft.com/office/drawing/2014/main" val="20000"/>
                    </a:ext>
                  </a:extLst>
                </a:gridCol>
              </a:tblGrid>
              <a:tr h="1556576">
                <a:tc>
                  <a:txBody>
                    <a:bodyPr/>
                    <a:lstStyle/>
                    <a:p>
                      <a:pPr>
                        <a:lnSpc>
                          <a:spcPct val="115000"/>
                        </a:lnSpc>
                        <a:spcAft>
                          <a:spcPts val="1000"/>
                        </a:spcAft>
                      </a:pPr>
                      <a:r>
                        <a:rPr lang="en-GB" sz="17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Overall Comments:</a:t>
                      </a:r>
                      <a:endParaRPr lang="en-GB" sz="17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GB" sz="14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endParaRPr lang="en-GB" sz="17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GB" sz="14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endParaRPr lang="en-GB" sz="17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GB" sz="1400" dirty="0">
                          <a:solidFill>
                            <a:srgbClr val="FF00FF"/>
                          </a:solidFill>
                          <a:effectLst/>
                          <a:latin typeface="Calibri" panose="020F0502020204030204" pitchFamily="34" charset="0"/>
                          <a:ea typeface="Calibri" panose="020F0502020204030204" pitchFamily="34" charset="0"/>
                          <a:cs typeface="Calibri" panose="020F0502020204030204" pitchFamily="34" charset="0"/>
                        </a:rPr>
                        <a:t> </a:t>
                      </a:r>
                      <a:endParaRPr lang="en-GB"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graphicFrame>
        <p:nvGraphicFramePr>
          <p:cNvPr id="5" name="Table 4"/>
          <p:cNvGraphicFramePr>
            <a:graphicFrameLocks noGrp="1"/>
          </p:cNvGraphicFramePr>
          <p:nvPr/>
        </p:nvGraphicFramePr>
        <p:xfrm>
          <a:off x="1136823" y="3627380"/>
          <a:ext cx="15013458" cy="3008199"/>
        </p:xfrm>
        <a:graphic>
          <a:graphicData uri="http://schemas.openxmlformats.org/drawingml/2006/table">
            <a:tbl>
              <a:tblPr firstRow="1" firstCol="1" bandRow="1"/>
              <a:tblGrid>
                <a:gridCol w="15013458">
                  <a:extLst>
                    <a:ext uri="{9D8B030D-6E8A-4147-A177-3AD203B41FA5}">
                      <a16:colId xmlns:a16="http://schemas.microsoft.com/office/drawing/2014/main" val="20000"/>
                    </a:ext>
                  </a:extLst>
                </a:gridCol>
              </a:tblGrid>
              <a:tr h="3008199">
                <a:tc>
                  <a:txBody>
                    <a:bodyPr/>
                    <a:lstStyle/>
                    <a:p>
                      <a:pPr>
                        <a:lnSpc>
                          <a:spcPct val="115000"/>
                        </a:lnSpc>
                        <a:spcAft>
                          <a:spcPts val="0"/>
                        </a:spcAft>
                      </a:pPr>
                      <a:r>
                        <a:rPr lang="en-GB" sz="1700" dirty="0">
                          <a:effectLst/>
                          <a:latin typeface="Calibri" panose="020F0502020204030204" pitchFamily="34" charset="0"/>
                          <a:ea typeface="Times New Roman" panose="02020603050405020304" pitchFamily="18" charset="0"/>
                          <a:cs typeface="Calibri" panose="020F0502020204030204" pitchFamily="34" charset="0"/>
                        </a:rPr>
                        <a:t>­­­­­­­­­Tips to improve your work (1</a:t>
                      </a:r>
                      <a:r>
                        <a:rPr lang="en-GB" sz="1700" baseline="30000" dirty="0">
                          <a:effectLst/>
                          <a:latin typeface="Calibri" panose="020F0502020204030204" pitchFamily="34" charset="0"/>
                          <a:ea typeface="Times New Roman" panose="02020603050405020304" pitchFamily="18" charset="0"/>
                          <a:cs typeface="Calibri" panose="020F0502020204030204" pitchFamily="34" charset="0"/>
                        </a:rPr>
                        <a:t>st</a:t>
                      </a:r>
                      <a:r>
                        <a:rPr lang="en-GB" sz="1700" dirty="0">
                          <a:effectLst/>
                          <a:latin typeface="Calibri" panose="020F0502020204030204" pitchFamily="34" charset="0"/>
                          <a:ea typeface="Times New Roman" panose="02020603050405020304" pitchFamily="18" charset="0"/>
                          <a:cs typeface="Calibri" panose="020F0502020204030204" pitchFamily="34" charset="0"/>
                        </a:rPr>
                        <a:t> Marker)</a:t>
                      </a:r>
                      <a:endParaRPr lang="en-GB" sz="17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tabLst>
                          <a:tab pos="342900" algn="l"/>
                        </a:tabLst>
                      </a:pPr>
                      <a:r>
                        <a:rPr lang="en-GB" sz="1700" u="none" strike="noStrike" dirty="0">
                          <a:effectLst/>
                          <a:latin typeface="Calibri" panose="020F0502020204030204" pitchFamily="34" charset="0"/>
                          <a:ea typeface="Times New Roman" panose="02020603050405020304" pitchFamily="18" charset="0"/>
                          <a:cs typeface="Calibri" panose="020F0502020204030204" pitchFamily="34" charset="0"/>
                        </a:rPr>
                        <a:t> </a:t>
                      </a:r>
                      <a:endParaRPr lang="en-GB" sz="17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GB" sz="1700" dirty="0">
                          <a:effectLst/>
                          <a:latin typeface="Calibri" panose="020F0502020204030204" pitchFamily="34" charset="0"/>
                          <a:ea typeface="Times New Roman" panose="02020603050405020304" pitchFamily="18" charset="0"/>
                          <a:cs typeface="Calibri" panose="020F0502020204030204" pitchFamily="34" charset="0"/>
                        </a:rPr>
                        <a:t>1.</a:t>
                      </a:r>
                      <a:endParaRPr lang="en-GB" sz="17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GB" sz="1700"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GB" sz="17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GB" sz="1700" dirty="0">
                          <a:effectLst/>
                          <a:latin typeface="Calibri" panose="020F0502020204030204" pitchFamily="34" charset="0"/>
                          <a:ea typeface="Times New Roman" panose="02020603050405020304" pitchFamily="18" charset="0"/>
                          <a:cs typeface="Calibri" panose="020F0502020204030204" pitchFamily="34" charset="0"/>
                        </a:rPr>
                        <a:t>2.</a:t>
                      </a:r>
                      <a:endParaRPr lang="en-GB" sz="17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GB" sz="1700"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GB" sz="17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GB" sz="1700" dirty="0">
                          <a:effectLst/>
                          <a:latin typeface="Calibri" panose="020F0502020204030204" pitchFamily="34" charset="0"/>
                          <a:ea typeface="Times New Roman" panose="02020603050405020304" pitchFamily="18" charset="0"/>
                          <a:cs typeface="Calibri" panose="020F0502020204030204" pitchFamily="34" charset="0"/>
                        </a:rPr>
                        <a:t>3.</a:t>
                      </a:r>
                      <a:endParaRPr lang="en-GB" sz="17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GB" sz="1700"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GB" sz="17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GB" sz="1700" dirty="0">
                          <a:effectLst/>
                          <a:latin typeface="Calibri" panose="020F0502020204030204" pitchFamily="34" charset="0"/>
                          <a:ea typeface="Times New Roman" panose="02020603050405020304" pitchFamily="18" charset="0"/>
                          <a:cs typeface="Calibri" panose="020F0502020204030204" pitchFamily="34" charset="0"/>
                        </a:rPr>
                        <a:t>The best part of the work was:  ­­­­­­­­­­­­­­­</a:t>
                      </a:r>
                      <a:endParaRPr lang="en-GB" sz="17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GB" sz="14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 </a:t>
                      </a:r>
                      <a:endParaRPr lang="en-GB" sz="17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
        <p:nvSpPr>
          <p:cNvPr id="6" name="Rectangle 5"/>
          <p:cNvSpPr/>
          <p:nvPr/>
        </p:nvSpPr>
        <p:spPr>
          <a:xfrm>
            <a:off x="1034899" y="6986973"/>
            <a:ext cx="2796407" cy="369332"/>
          </a:xfrm>
          <a:prstGeom prst="rect">
            <a:avLst/>
          </a:prstGeom>
        </p:spPr>
        <p:txBody>
          <a:bodyPr wrap="none">
            <a:spAutoFit/>
          </a:bodyPr>
          <a:lstStyle/>
          <a:p>
            <a:r>
              <a:rPr lang="en-GB" b="1" dirty="0">
                <a:latin typeface="Calibri" panose="020F0502020204030204" pitchFamily="34" charset="0"/>
                <a:ea typeface="Calibri" panose="020F0502020204030204" pitchFamily="34" charset="0"/>
                <a:cs typeface="Arial" panose="020B0604020202020204" pitchFamily="34" charset="0"/>
              </a:rPr>
              <a:t>Second Markers Comments</a:t>
            </a:r>
            <a:endParaRPr lang="en-GB" sz="2700" dirty="0"/>
          </a:p>
        </p:txBody>
      </p:sp>
      <p:sp>
        <p:nvSpPr>
          <p:cNvPr id="7" name="Text Box 3"/>
          <p:cNvSpPr txBox="1">
            <a:spLocks noChangeArrowheads="1"/>
          </p:cNvSpPr>
          <p:nvPr/>
        </p:nvSpPr>
        <p:spPr bwMode="auto">
          <a:xfrm>
            <a:off x="1116359" y="7402472"/>
            <a:ext cx="15115383" cy="2527730"/>
          </a:xfrm>
          <a:prstGeom prst="rect">
            <a:avLst/>
          </a:prstGeom>
          <a:solidFill>
            <a:srgbClr val="FFFFFF"/>
          </a:solidFill>
          <a:ln w="9525">
            <a:solidFill>
              <a:srgbClr val="000000"/>
            </a:solidFill>
            <a:miter lim="800000"/>
            <a:headEnd/>
            <a:tailEnd/>
          </a:ln>
        </p:spPr>
        <p:txBody>
          <a:bodyPr rot="0" vert="horz" wrap="square" lIns="137160" tIns="68580" rIns="137160" bIns="68580" anchor="t" anchorCtr="0" upright="1">
            <a:noAutofit/>
          </a:bodyPr>
          <a:lstStyle/>
          <a:p>
            <a:r>
              <a:rPr lang="en-GB" sz="1650" kern="0" dirty="0">
                <a:latin typeface="Calibri" panose="020F0502020204030204" pitchFamily="34" charset="0"/>
                <a:ea typeface="Times New Roman" panose="02020603050405020304" pitchFamily="18" charset="0"/>
                <a:cs typeface="Calibri" panose="020F0502020204030204" pitchFamily="34" charset="0"/>
              </a:rPr>
              <a:t>I confirm agreement with the marking standards of this sample </a:t>
            </a:r>
            <a:r>
              <a:rPr lang="en-GB" sz="1650" kern="0" dirty="0">
                <a:latin typeface="Segoe UI Symbol" panose="020B0502040204020203" pitchFamily="34" charset="0"/>
                <a:ea typeface="Times New Roman" panose="02020603050405020304" pitchFamily="18" charset="0"/>
                <a:cs typeface="Segoe UI Symbol" panose="020B0502040204020203" pitchFamily="34" charset="0"/>
              </a:rPr>
              <a:t>☐</a:t>
            </a:r>
            <a:r>
              <a:rPr lang="en-GB" sz="1650" kern="0" dirty="0">
                <a:latin typeface="Calibri" panose="020F0502020204030204" pitchFamily="34" charset="0"/>
                <a:ea typeface="Times New Roman" panose="02020603050405020304" pitchFamily="18" charset="0"/>
                <a:cs typeface="Calibri" panose="020F0502020204030204" pitchFamily="34" charset="0"/>
              </a:rPr>
              <a:t>        YES                    </a:t>
            </a:r>
            <a:r>
              <a:rPr lang="en-GB" sz="1650" kern="0" dirty="0">
                <a:latin typeface="Segoe UI Symbol" panose="020B0502040204020203" pitchFamily="34" charset="0"/>
                <a:ea typeface="Times New Roman" panose="02020603050405020304" pitchFamily="18" charset="0"/>
                <a:cs typeface="Segoe UI Symbol" panose="020B0502040204020203" pitchFamily="34" charset="0"/>
              </a:rPr>
              <a:t>☐</a:t>
            </a:r>
            <a:r>
              <a:rPr lang="en-GB" sz="1650" kern="0" dirty="0">
                <a:latin typeface="Calibri" panose="020F0502020204030204" pitchFamily="34" charset="0"/>
                <a:ea typeface="Times New Roman" panose="02020603050405020304" pitchFamily="18" charset="0"/>
                <a:cs typeface="Calibri" panose="020F0502020204030204" pitchFamily="34" charset="0"/>
              </a:rPr>
              <a:t>    NO</a:t>
            </a:r>
            <a:endParaRPr lang="en-GB" b="1" kern="0" dirty="0">
              <a:latin typeface="Times New Roman" panose="02020603050405020304" pitchFamily="18" charset="0"/>
              <a:ea typeface="Times New Roman" panose="02020603050405020304" pitchFamily="18" charset="0"/>
            </a:endParaRPr>
          </a:p>
          <a:p>
            <a:r>
              <a:rPr lang="en-GB" sz="1650" kern="0" dirty="0">
                <a:latin typeface="Calibri" panose="020F0502020204030204" pitchFamily="34" charset="0"/>
                <a:ea typeface="Times New Roman" panose="02020603050405020304" pitchFamily="18" charset="0"/>
                <a:cs typeface="Calibri" panose="020F0502020204030204" pitchFamily="34" charset="0"/>
              </a:rPr>
              <a:t> </a:t>
            </a:r>
            <a:endParaRPr lang="en-GB" b="1" kern="0" dirty="0">
              <a:latin typeface="Times New Roman" panose="02020603050405020304" pitchFamily="18" charset="0"/>
              <a:ea typeface="Times New Roman" panose="02020603050405020304" pitchFamily="18" charset="0"/>
            </a:endParaRPr>
          </a:p>
          <a:p>
            <a:pPr>
              <a:lnSpc>
                <a:spcPct val="115000"/>
              </a:lnSpc>
              <a:spcAft>
                <a:spcPts val="1500"/>
              </a:spcAft>
            </a:pPr>
            <a:r>
              <a:rPr lang="en-GB" sz="1650" dirty="0">
                <a:solidFill>
                  <a:srgbClr val="00B050"/>
                </a:solidFill>
                <a:latin typeface="Calibri" panose="020F0502020204030204" pitchFamily="34" charset="0"/>
                <a:ea typeface="Calibri" panose="020F0502020204030204" pitchFamily="34" charset="0"/>
                <a:cs typeface="Calibri" panose="020F0502020204030204" pitchFamily="34" charset="0"/>
              </a:rPr>
              <a:t>___________________________________________________________________________________________________________________________________</a:t>
            </a:r>
            <a:endParaRPr lang="en-GB" sz="1650"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500"/>
              </a:spcAft>
            </a:pPr>
            <a:r>
              <a:rPr lang="en-GB" sz="1650" dirty="0">
                <a:solidFill>
                  <a:srgbClr val="00B050"/>
                </a:solidFill>
                <a:latin typeface="Calibri" panose="020F0502020204030204" pitchFamily="34" charset="0"/>
                <a:ea typeface="Calibri" panose="020F0502020204030204" pitchFamily="34" charset="0"/>
                <a:cs typeface="Calibri" panose="020F0502020204030204" pitchFamily="34" charset="0"/>
              </a:rPr>
              <a:t>___________________________________________________________________________________________________________________________________</a:t>
            </a:r>
            <a:endParaRPr lang="en-GB" sz="1650"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500"/>
              </a:spcAft>
            </a:pPr>
            <a:r>
              <a:rPr lang="en-GB" sz="1650" dirty="0">
                <a:solidFill>
                  <a:srgbClr val="00B050"/>
                </a:solidFill>
                <a:latin typeface="Calibri" panose="020F0502020204030204" pitchFamily="34" charset="0"/>
                <a:ea typeface="Calibri" panose="020F0502020204030204" pitchFamily="34" charset="0"/>
                <a:cs typeface="Calibri" panose="020F0502020204030204" pitchFamily="34" charset="0"/>
              </a:rPr>
              <a:t>___________________________________________________________________________________________________________________________________</a:t>
            </a:r>
            <a:endParaRPr lang="en-GB" sz="1650"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500"/>
              </a:spcAft>
            </a:pPr>
            <a:r>
              <a:rPr lang="en-GB" sz="1650" kern="0" dirty="0">
                <a:latin typeface="Calibri" panose="020F0502020204030204" pitchFamily="34" charset="0"/>
                <a:ea typeface="Times New Roman" panose="02020603050405020304" pitchFamily="18" charset="0"/>
                <a:cs typeface="Calibri" panose="020F0502020204030204" pitchFamily="34" charset="0"/>
              </a:rPr>
              <a:t>Second Marker Signature:</a:t>
            </a:r>
            <a:endParaRPr lang="en-GB" b="1" kern="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0736338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27211" y="2673128"/>
            <a:ext cx="5469649" cy="5469649"/>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CD58D"/>
            </a:solidFill>
          </p:spPr>
          <p:txBody>
            <a:bodyPr/>
            <a:lstStyle/>
            <a:p>
              <a:endParaRPr lang="en-GB"/>
            </a:p>
          </p:txBody>
        </p:sp>
        <p:sp>
          <p:nvSpPr>
            <p:cNvPr id="4" name="TextBox 4"/>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2079328" y="2429973"/>
            <a:ext cx="9235063" cy="2000250"/>
          </a:xfrm>
          <a:prstGeom prst="rect">
            <a:avLst/>
          </a:prstGeom>
        </p:spPr>
        <p:txBody>
          <a:bodyPr lIns="0" tIns="0" rIns="0" bIns="0" rtlCol="0" anchor="t">
            <a:spAutoFit/>
          </a:bodyPr>
          <a:lstStyle/>
          <a:p>
            <a:pPr algn="ctr">
              <a:lnSpc>
                <a:spcPts val="15000"/>
              </a:lnSpc>
            </a:pPr>
            <a:r>
              <a:rPr lang="en-US" sz="15000">
                <a:solidFill>
                  <a:srgbClr val="000000"/>
                </a:solidFill>
                <a:latin typeface="Brittany"/>
                <a:ea typeface="Brittany"/>
                <a:cs typeface="Brittany"/>
                <a:sym typeface="Brittany"/>
              </a:rPr>
              <a:t>My Theme</a:t>
            </a:r>
          </a:p>
        </p:txBody>
      </p:sp>
      <p:sp>
        <p:nvSpPr>
          <p:cNvPr id="6" name="TextBox 6"/>
          <p:cNvSpPr txBox="1"/>
          <p:nvPr/>
        </p:nvSpPr>
        <p:spPr>
          <a:xfrm>
            <a:off x="3050992" y="4297186"/>
            <a:ext cx="13642854" cy="3632126"/>
          </a:xfrm>
          <a:prstGeom prst="rect">
            <a:avLst/>
          </a:prstGeom>
        </p:spPr>
        <p:txBody>
          <a:bodyPr lIns="0" tIns="0" rIns="0" bIns="0" rtlCol="0" anchor="t">
            <a:spAutoFit/>
          </a:bodyPr>
          <a:lstStyle/>
          <a:p>
            <a:pPr algn="ctr">
              <a:lnSpc>
                <a:spcPts val="14000"/>
              </a:lnSpc>
            </a:pPr>
            <a:r>
              <a:rPr lang="en-US" sz="14000">
                <a:solidFill>
                  <a:srgbClr val="000000"/>
                </a:solidFill>
                <a:latin typeface="Hammersmith One"/>
                <a:ea typeface="Hammersmith One"/>
                <a:cs typeface="Hammersmith One"/>
                <a:sym typeface="Hammersmith One"/>
              </a:rPr>
              <a:t>LANDSCAPE AND ENVIRONMENT </a:t>
            </a:r>
          </a:p>
        </p:txBody>
      </p:sp>
      <p:sp>
        <p:nvSpPr>
          <p:cNvPr id="7" name="TextBox 7"/>
          <p:cNvSpPr txBox="1"/>
          <p:nvPr/>
        </p:nvSpPr>
        <p:spPr>
          <a:xfrm>
            <a:off x="2829107" y="7507075"/>
            <a:ext cx="3271930" cy="422238"/>
          </a:xfrm>
          <a:prstGeom prst="rect">
            <a:avLst/>
          </a:prstGeom>
        </p:spPr>
        <p:txBody>
          <a:bodyPr lIns="0" tIns="0" rIns="0" bIns="0" rtlCol="0" anchor="t">
            <a:spAutoFit/>
          </a:bodyPr>
          <a:lstStyle/>
          <a:p>
            <a:pPr algn="ctr">
              <a:lnSpc>
                <a:spcPts val="3499"/>
              </a:lnSpc>
            </a:pPr>
            <a:r>
              <a:rPr lang="en-US" sz="2499" spc="124">
                <a:solidFill>
                  <a:srgbClr val="000000"/>
                </a:solidFill>
                <a:latin typeface="Hammersmith One"/>
                <a:ea typeface="Hammersmith One"/>
                <a:cs typeface="Hammersmith One"/>
                <a:sym typeface="Hammersmith One"/>
              </a:rPr>
              <a:t>Phuong Vi Nguyen</a:t>
            </a:r>
          </a:p>
        </p:txBody>
      </p:sp>
      <p:sp>
        <p:nvSpPr>
          <p:cNvPr id="8" name="TextBox 8"/>
          <p:cNvSpPr txBox="1"/>
          <p:nvPr/>
        </p:nvSpPr>
        <p:spPr>
          <a:xfrm>
            <a:off x="13770998" y="3608248"/>
            <a:ext cx="2201600" cy="422238"/>
          </a:xfrm>
          <a:prstGeom prst="rect">
            <a:avLst/>
          </a:prstGeom>
        </p:spPr>
        <p:txBody>
          <a:bodyPr lIns="0" tIns="0" rIns="0" bIns="0" rtlCol="0" anchor="t">
            <a:spAutoFit/>
          </a:bodyPr>
          <a:lstStyle/>
          <a:p>
            <a:pPr algn="ctr">
              <a:lnSpc>
                <a:spcPts val="3499"/>
              </a:lnSpc>
            </a:pPr>
            <a:r>
              <a:rPr lang="en-US" sz="2499" spc="124">
                <a:solidFill>
                  <a:srgbClr val="000000"/>
                </a:solidFill>
                <a:latin typeface="Hammersmith One"/>
                <a:ea typeface="Hammersmith One"/>
                <a:cs typeface="Hammersmith One"/>
                <a:sym typeface="Hammersmith One"/>
              </a:rPr>
              <a:t>ID:25185750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47721" y="398336"/>
            <a:ext cx="17392559" cy="9490328"/>
            <a:chOff x="0" y="0"/>
            <a:chExt cx="4580756" cy="2499510"/>
          </a:xfrm>
        </p:grpSpPr>
        <p:sp>
          <p:nvSpPr>
            <p:cNvPr id="3" name="Freeform 3"/>
            <p:cNvSpPr/>
            <p:nvPr/>
          </p:nvSpPr>
          <p:spPr>
            <a:xfrm>
              <a:off x="0" y="0"/>
              <a:ext cx="4580756" cy="2499510"/>
            </a:xfrm>
            <a:custGeom>
              <a:avLst/>
              <a:gdLst/>
              <a:ahLst/>
              <a:cxnLst/>
              <a:rect l="l" t="t" r="r" b="b"/>
              <a:pathLst>
                <a:path w="4580756" h="2499510">
                  <a:moveTo>
                    <a:pt x="0" y="0"/>
                  </a:moveTo>
                  <a:lnTo>
                    <a:pt x="4580756" y="0"/>
                  </a:lnTo>
                  <a:lnTo>
                    <a:pt x="4580756" y="2499510"/>
                  </a:lnTo>
                  <a:lnTo>
                    <a:pt x="0" y="2499510"/>
                  </a:lnTo>
                  <a:close/>
                </a:path>
              </a:pathLst>
            </a:custGeom>
            <a:solidFill>
              <a:srgbClr val="9CD58D"/>
            </a:solidFill>
          </p:spPr>
          <p:txBody>
            <a:bodyPr/>
            <a:lstStyle/>
            <a:p>
              <a:endParaRPr lang="en-GB"/>
            </a:p>
          </p:txBody>
        </p:sp>
        <p:sp>
          <p:nvSpPr>
            <p:cNvPr id="4" name="TextBox 4"/>
            <p:cNvSpPr txBox="1"/>
            <p:nvPr/>
          </p:nvSpPr>
          <p:spPr>
            <a:xfrm>
              <a:off x="0" y="-38100"/>
              <a:ext cx="4580756" cy="2537610"/>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751593" y="3118341"/>
            <a:ext cx="11108381" cy="4682539"/>
          </a:xfrm>
          <a:custGeom>
            <a:avLst/>
            <a:gdLst/>
            <a:ahLst/>
            <a:cxnLst/>
            <a:rect l="l" t="t" r="r" b="b"/>
            <a:pathLst>
              <a:path w="11108381" h="4682539">
                <a:moveTo>
                  <a:pt x="0" y="0"/>
                </a:moveTo>
                <a:lnTo>
                  <a:pt x="11108381" y="0"/>
                </a:lnTo>
                <a:lnTo>
                  <a:pt x="11108381" y="4682539"/>
                </a:lnTo>
                <a:lnTo>
                  <a:pt x="0" y="4682539"/>
                </a:lnTo>
                <a:lnTo>
                  <a:pt x="0" y="0"/>
                </a:lnTo>
                <a:close/>
              </a:path>
            </a:pathLst>
          </a:custGeom>
          <a:blipFill>
            <a:blip r:embed="rId2"/>
            <a:stretch>
              <a:fillRect t="-263" b="-263"/>
            </a:stretch>
          </a:blipFill>
        </p:spPr>
        <p:txBody>
          <a:bodyPr/>
          <a:lstStyle/>
          <a:p>
            <a:endParaRPr lang="en-GB"/>
          </a:p>
        </p:txBody>
      </p:sp>
      <p:sp>
        <p:nvSpPr>
          <p:cNvPr id="6" name="TextBox 6"/>
          <p:cNvSpPr txBox="1"/>
          <p:nvPr/>
        </p:nvSpPr>
        <p:spPr>
          <a:xfrm>
            <a:off x="1302840" y="1219200"/>
            <a:ext cx="6567706" cy="1899141"/>
          </a:xfrm>
          <a:prstGeom prst="rect">
            <a:avLst/>
          </a:prstGeom>
        </p:spPr>
        <p:txBody>
          <a:bodyPr lIns="0" tIns="0" rIns="0" bIns="0" rtlCol="0" anchor="t">
            <a:spAutoFit/>
          </a:bodyPr>
          <a:lstStyle/>
          <a:p>
            <a:pPr algn="l">
              <a:lnSpc>
                <a:spcPts val="14575"/>
              </a:lnSpc>
            </a:pPr>
            <a:r>
              <a:rPr lang="en-US" sz="13750">
                <a:solidFill>
                  <a:srgbClr val="000000"/>
                </a:solidFill>
                <a:latin typeface="Brittany"/>
                <a:ea typeface="Brittany"/>
                <a:cs typeface="Brittany"/>
                <a:sym typeface="Brittany"/>
              </a:rPr>
              <a:t>My theme</a:t>
            </a:r>
          </a:p>
        </p:txBody>
      </p:sp>
      <p:sp>
        <p:nvSpPr>
          <p:cNvPr id="7" name="TextBox 7"/>
          <p:cNvSpPr txBox="1"/>
          <p:nvPr/>
        </p:nvSpPr>
        <p:spPr>
          <a:xfrm>
            <a:off x="12037564" y="1381294"/>
            <a:ext cx="2470417" cy="674108"/>
          </a:xfrm>
          <a:prstGeom prst="rect">
            <a:avLst/>
          </a:prstGeom>
        </p:spPr>
        <p:txBody>
          <a:bodyPr lIns="0" tIns="0" rIns="0" bIns="0" rtlCol="0" anchor="t">
            <a:spAutoFit/>
          </a:bodyPr>
          <a:lstStyle/>
          <a:p>
            <a:pPr algn="ctr">
              <a:lnSpc>
                <a:spcPts val="5540"/>
              </a:lnSpc>
            </a:pPr>
            <a:r>
              <a:rPr lang="en-US" sz="3957">
                <a:solidFill>
                  <a:srgbClr val="000000"/>
                </a:solidFill>
                <a:latin typeface="Hammersmith One"/>
                <a:ea typeface="Hammersmith One"/>
                <a:cs typeface="Hammersmith One"/>
                <a:sym typeface="Hammersmith One"/>
              </a:rPr>
              <a:t>Main Goal </a:t>
            </a:r>
          </a:p>
        </p:txBody>
      </p:sp>
      <p:sp>
        <p:nvSpPr>
          <p:cNvPr id="8" name="TextBox 8"/>
          <p:cNvSpPr txBox="1"/>
          <p:nvPr/>
        </p:nvSpPr>
        <p:spPr>
          <a:xfrm>
            <a:off x="12037564" y="2088679"/>
            <a:ext cx="5802715" cy="2114401"/>
          </a:xfrm>
          <a:prstGeom prst="rect">
            <a:avLst/>
          </a:prstGeom>
        </p:spPr>
        <p:txBody>
          <a:bodyPr lIns="0" tIns="0" rIns="0" bIns="0" rtlCol="0" anchor="t">
            <a:spAutoFit/>
          </a:bodyPr>
          <a:lstStyle/>
          <a:p>
            <a:pPr marL="647702" lvl="1" indent="-323851" algn="l">
              <a:lnSpc>
                <a:spcPts val="4200"/>
              </a:lnSpc>
              <a:buFont typeface="Arial"/>
              <a:buChar char="•"/>
            </a:pPr>
            <a:r>
              <a:rPr lang="en-US" sz="3000">
                <a:solidFill>
                  <a:srgbClr val="000000"/>
                </a:solidFill>
                <a:latin typeface="Noto Sans"/>
                <a:ea typeface="Noto Sans"/>
                <a:cs typeface="Noto Sans"/>
                <a:sym typeface="Noto Sans"/>
              </a:rPr>
              <a:t>Preserve the park by using the new and old tech that can also bring benefits for citizens' surroundings. </a:t>
            </a:r>
          </a:p>
        </p:txBody>
      </p:sp>
      <p:sp>
        <p:nvSpPr>
          <p:cNvPr id="9" name="TextBox 9"/>
          <p:cNvSpPr txBox="1"/>
          <p:nvPr/>
        </p:nvSpPr>
        <p:spPr>
          <a:xfrm>
            <a:off x="12037564" y="4231655"/>
            <a:ext cx="5802715" cy="1581038"/>
          </a:xfrm>
          <a:prstGeom prst="rect">
            <a:avLst/>
          </a:prstGeom>
        </p:spPr>
        <p:txBody>
          <a:bodyPr lIns="0" tIns="0" rIns="0" bIns="0" rtlCol="0" anchor="t">
            <a:spAutoFit/>
          </a:bodyPr>
          <a:lstStyle/>
          <a:p>
            <a:pPr marL="647702" lvl="1" indent="-323851" algn="l">
              <a:lnSpc>
                <a:spcPts val="4200"/>
              </a:lnSpc>
              <a:buFont typeface="Arial"/>
              <a:buChar char="•"/>
            </a:pPr>
            <a:r>
              <a:rPr lang="en-US" sz="3000">
                <a:solidFill>
                  <a:srgbClr val="000000"/>
                </a:solidFill>
                <a:latin typeface="Noto Sans"/>
                <a:ea typeface="Noto Sans"/>
                <a:cs typeface="Noto Sans"/>
                <a:sym typeface="Noto Sans"/>
              </a:rPr>
              <a:t>The connections between human and natural environment</a:t>
            </a:r>
          </a:p>
        </p:txBody>
      </p:sp>
      <p:sp>
        <p:nvSpPr>
          <p:cNvPr id="10" name="TextBox 10"/>
          <p:cNvSpPr txBox="1"/>
          <p:nvPr/>
        </p:nvSpPr>
        <p:spPr>
          <a:xfrm>
            <a:off x="12037564" y="6077173"/>
            <a:ext cx="5802715" cy="3181127"/>
          </a:xfrm>
          <a:prstGeom prst="rect">
            <a:avLst/>
          </a:prstGeom>
        </p:spPr>
        <p:txBody>
          <a:bodyPr lIns="0" tIns="0" rIns="0" bIns="0" rtlCol="0" anchor="t">
            <a:spAutoFit/>
          </a:bodyPr>
          <a:lstStyle/>
          <a:p>
            <a:pPr marL="647702" lvl="1" indent="-323851" algn="l">
              <a:lnSpc>
                <a:spcPts val="4200"/>
              </a:lnSpc>
              <a:buFont typeface="Arial"/>
              <a:buChar char="•"/>
            </a:pPr>
            <a:r>
              <a:rPr lang="en-US" sz="3000">
                <a:solidFill>
                  <a:srgbClr val="000000"/>
                </a:solidFill>
                <a:latin typeface="Noto Sans"/>
                <a:ea typeface="Noto Sans"/>
                <a:cs typeface="Noto Sans"/>
                <a:sym typeface="Noto Sans"/>
              </a:rPr>
              <a:t>Instead of viewing architecture and nature as two separate entities, I focus  on where technology and landscape design can support each other.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33874" y="-276396"/>
            <a:ext cx="18521874" cy="10839793"/>
            <a:chOff x="0" y="0"/>
            <a:chExt cx="4878189" cy="2854925"/>
          </a:xfrm>
        </p:grpSpPr>
        <p:sp>
          <p:nvSpPr>
            <p:cNvPr id="3" name="Freeform 3"/>
            <p:cNvSpPr/>
            <p:nvPr/>
          </p:nvSpPr>
          <p:spPr>
            <a:xfrm>
              <a:off x="0" y="0"/>
              <a:ext cx="4878189" cy="2854925"/>
            </a:xfrm>
            <a:custGeom>
              <a:avLst/>
              <a:gdLst/>
              <a:ahLst/>
              <a:cxnLst/>
              <a:rect l="l" t="t" r="r" b="b"/>
              <a:pathLst>
                <a:path w="4878189" h="2854925">
                  <a:moveTo>
                    <a:pt x="0" y="0"/>
                  </a:moveTo>
                  <a:lnTo>
                    <a:pt x="4878189" y="0"/>
                  </a:lnTo>
                  <a:lnTo>
                    <a:pt x="4878189" y="2854925"/>
                  </a:lnTo>
                  <a:lnTo>
                    <a:pt x="0" y="2854925"/>
                  </a:lnTo>
                  <a:close/>
                </a:path>
              </a:pathLst>
            </a:custGeom>
            <a:solidFill>
              <a:srgbClr val="9CD58D"/>
            </a:solidFill>
          </p:spPr>
          <p:txBody>
            <a:bodyPr/>
            <a:lstStyle/>
            <a:p>
              <a:endParaRPr lang="en-GB"/>
            </a:p>
          </p:txBody>
        </p:sp>
        <p:sp>
          <p:nvSpPr>
            <p:cNvPr id="4" name="TextBox 4"/>
            <p:cNvSpPr txBox="1"/>
            <p:nvPr/>
          </p:nvSpPr>
          <p:spPr>
            <a:xfrm>
              <a:off x="0" y="-38100"/>
              <a:ext cx="4878189" cy="2893025"/>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641992" y="590817"/>
            <a:ext cx="7363966" cy="9105367"/>
          </a:xfrm>
          <a:custGeom>
            <a:avLst/>
            <a:gdLst/>
            <a:ahLst/>
            <a:cxnLst/>
            <a:rect l="l" t="t" r="r" b="b"/>
            <a:pathLst>
              <a:path w="7363966" h="9105367">
                <a:moveTo>
                  <a:pt x="0" y="0"/>
                </a:moveTo>
                <a:lnTo>
                  <a:pt x="7363966" y="0"/>
                </a:lnTo>
                <a:lnTo>
                  <a:pt x="7363966" y="9105366"/>
                </a:lnTo>
                <a:lnTo>
                  <a:pt x="0" y="9105366"/>
                </a:lnTo>
                <a:lnTo>
                  <a:pt x="0" y="0"/>
                </a:lnTo>
                <a:close/>
              </a:path>
            </a:pathLst>
          </a:custGeom>
          <a:blipFill>
            <a:blip r:embed="rId2"/>
            <a:stretch>
              <a:fillRect/>
            </a:stretch>
          </a:blipFill>
        </p:spPr>
        <p:txBody>
          <a:bodyPr/>
          <a:lstStyle/>
          <a:p>
            <a:endParaRPr lang="en-GB"/>
          </a:p>
        </p:txBody>
      </p:sp>
      <p:sp>
        <p:nvSpPr>
          <p:cNvPr id="6" name="Freeform 6"/>
          <p:cNvSpPr/>
          <p:nvPr/>
        </p:nvSpPr>
        <p:spPr>
          <a:xfrm>
            <a:off x="8311521" y="3392310"/>
            <a:ext cx="9467973" cy="3502380"/>
          </a:xfrm>
          <a:custGeom>
            <a:avLst/>
            <a:gdLst/>
            <a:ahLst/>
            <a:cxnLst/>
            <a:rect l="l" t="t" r="r" b="b"/>
            <a:pathLst>
              <a:path w="9467973" h="3502380">
                <a:moveTo>
                  <a:pt x="0" y="0"/>
                </a:moveTo>
                <a:lnTo>
                  <a:pt x="9467973" y="0"/>
                </a:lnTo>
                <a:lnTo>
                  <a:pt x="9467973" y="3502380"/>
                </a:lnTo>
                <a:lnTo>
                  <a:pt x="0" y="350238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9CD58D"/>
        </a:solidFill>
        <a:effectLst/>
      </p:bgPr>
    </p:bg>
    <p:spTree>
      <p:nvGrpSpPr>
        <p:cNvPr id="1" name=""/>
        <p:cNvGrpSpPr/>
        <p:nvPr/>
      </p:nvGrpSpPr>
      <p:grpSpPr>
        <a:xfrm>
          <a:off x="0" y="0"/>
          <a:ext cx="0" cy="0"/>
          <a:chOff x="0" y="0"/>
          <a:chExt cx="0" cy="0"/>
        </a:xfrm>
      </p:grpSpPr>
      <p:grpSp>
        <p:nvGrpSpPr>
          <p:cNvPr id="2" name="Group 2"/>
          <p:cNvGrpSpPr/>
          <p:nvPr/>
        </p:nvGrpSpPr>
        <p:grpSpPr>
          <a:xfrm>
            <a:off x="447721" y="398336"/>
            <a:ext cx="17392559" cy="9490328"/>
            <a:chOff x="0" y="0"/>
            <a:chExt cx="4580756" cy="2499510"/>
          </a:xfrm>
        </p:grpSpPr>
        <p:sp>
          <p:nvSpPr>
            <p:cNvPr id="3" name="Freeform 3"/>
            <p:cNvSpPr/>
            <p:nvPr/>
          </p:nvSpPr>
          <p:spPr>
            <a:xfrm>
              <a:off x="0" y="0"/>
              <a:ext cx="4580756" cy="2499510"/>
            </a:xfrm>
            <a:custGeom>
              <a:avLst/>
              <a:gdLst/>
              <a:ahLst/>
              <a:cxnLst/>
              <a:rect l="l" t="t" r="r" b="b"/>
              <a:pathLst>
                <a:path w="4580756" h="2499510">
                  <a:moveTo>
                    <a:pt x="0" y="0"/>
                  </a:moveTo>
                  <a:lnTo>
                    <a:pt x="4580756" y="0"/>
                  </a:lnTo>
                  <a:lnTo>
                    <a:pt x="4580756" y="2499510"/>
                  </a:lnTo>
                  <a:lnTo>
                    <a:pt x="0" y="2499510"/>
                  </a:lnTo>
                  <a:close/>
                </a:path>
              </a:pathLst>
            </a:custGeom>
            <a:solidFill>
              <a:srgbClr val="FFFFFF"/>
            </a:solidFill>
          </p:spPr>
          <p:txBody>
            <a:bodyPr/>
            <a:lstStyle/>
            <a:p>
              <a:endParaRPr lang="en-GB"/>
            </a:p>
          </p:txBody>
        </p:sp>
        <p:sp>
          <p:nvSpPr>
            <p:cNvPr id="4" name="TextBox 4"/>
            <p:cNvSpPr txBox="1"/>
            <p:nvPr/>
          </p:nvSpPr>
          <p:spPr>
            <a:xfrm>
              <a:off x="0" y="-38100"/>
              <a:ext cx="4580756" cy="2537610"/>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rot="-5400000">
            <a:off x="1855430" y="2292060"/>
            <a:ext cx="5506246" cy="7341662"/>
          </a:xfrm>
          <a:custGeom>
            <a:avLst/>
            <a:gdLst/>
            <a:ahLst/>
            <a:cxnLst/>
            <a:rect l="l" t="t" r="r" b="b"/>
            <a:pathLst>
              <a:path w="5506246" h="7341662">
                <a:moveTo>
                  <a:pt x="0" y="0"/>
                </a:moveTo>
                <a:lnTo>
                  <a:pt x="5506246" y="0"/>
                </a:lnTo>
                <a:lnTo>
                  <a:pt x="5506246" y="7341662"/>
                </a:lnTo>
                <a:lnTo>
                  <a:pt x="0" y="7341662"/>
                </a:lnTo>
                <a:lnTo>
                  <a:pt x="0" y="0"/>
                </a:lnTo>
                <a:close/>
              </a:path>
            </a:pathLst>
          </a:custGeom>
          <a:blipFill>
            <a:blip r:embed="rId2"/>
            <a:stretch>
              <a:fillRect/>
            </a:stretch>
          </a:blipFill>
        </p:spPr>
        <p:txBody>
          <a:bodyPr/>
          <a:lstStyle/>
          <a:p>
            <a:endParaRPr lang="en-GB"/>
          </a:p>
        </p:txBody>
      </p:sp>
      <p:sp>
        <p:nvSpPr>
          <p:cNvPr id="6" name="Freeform 6"/>
          <p:cNvSpPr/>
          <p:nvPr/>
        </p:nvSpPr>
        <p:spPr>
          <a:xfrm>
            <a:off x="873245" y="8847457"/>
            <a:ext cx="7406139" cy="821687"/>
          </a:xfrm>
          <a:custGeom>
            <a:avLst/>
            <a:gdLst/>
            <a:ahLst/>
            <a:cxnLst/>
            <a:rect l="l" t="t" r="r" b="b"/>
            <a:pathLst>
              <a:path w="7406139" h="821687">
                <a:moveTo>
                  <a:pt x="0" y="0"/>
                </a:moveTo>
                <a:lnTo>
                  <a:pt x="7406139" y="0"/>
                </a:lnTo>
                <a:lnTo>
                  <a:pt x="7406139" y="821686"/>
                </a:lnTo>
                <a:lnTo>
                  <a:pt x="0" y="821686"/>
                </a:lnTo>
                <a:lnTo>
                  <a:pt x="0" y="0"/>
                </a:lnTo>
                <a:close/>
              </a:path>
            </a:pathLst>
          </a:custGeom>
          <a:blipFill>
            <a:blip r:embed="rId3"/>
            <a:stretch>
              <a:fillRect/>
            </a:stretch>
          </a:blipFill>
        </p:spPr>
        <p:txBody>
          <a:bodyPr/>
          <a:lstStyle/>
          <a:p>
            <a:endParaRPr lang="en-GB"/>
          </a:p>
        </p:txBody>
      </p:sp>
      <p:grpSp>
        <p:nvGrpSpPr>
          <p:cNvPr id="7" name="Group 7"/>
          <p:cNvGrpSpPr/>
          <p:nvPr/>
        </p:nvGrpSpPr>
        <p:grpSpPr>
          <a:xfrm>
            <a:off x="9339611" y="1759333"/>
            <a:ext cx="7788524" cy="5506246"/>
            <a:chOff x="0" y="0"/>
            <a:chExt cx="20167600" cy="14257871"/>
          </a:xfrm>
        </p:grpSpPr>
        <p:sp>
          <p:nvSpPr>
            <p:cNvPr id="8" name="Freeform 8"/>
            <p:cNvSpPr/>
            <p:nvPr/>
          </p:nvSpPr>
          <p:spPr>
            <a:xfrm>
              <a:off x="0" y="0"/>
              <a:ext cx="20167600" cy="14257910"/>
            </a:xfrm>
            <a:custGeom>
              <a:avLst/>
              <a:gdLst/>
              <a:ahLst/>
              <a:cxnLst/>
              <a:rect l="l" t="t" r="r" b="b"/>
              <a:pathLst>
                <a:path w="20167600" h="14257910">
                  <a:moveTo>
                    <a:pt x="0" y="0"/>
                  </a:moveTo>
                  <a:lnTo>
                    <a:pt x="20167600" y="0"/>
                  </a:lnTo>
                  <a:lnTo>
                    <a:pt x="20167600" y="14257910"/>
                  </a:lnTo>
                  <a:lnTo>
                    <a:pt x="0" y="14257910"/>
                  </a:lnTo>
                  <a:lnTo>
                    <a:pt x="0" y="0"/>
                  </a:lnTo>
                  <a:close/>
                </a:path>
              </a:pathLst>
            </a:custGeom>
            <a:blipFill>
              <a:blip r:embed="rId4"/>
              <a:stretch>
                <a:fillRect/>
              </a:stretch>
            </a:blipFill>
          </p:spPr>
          <p:txBody>
            <a:bodyPr/>
            <a:lstStyle/>
            <a:p>
              <a:endParaRPr lang="en-GB"/>
            </a:p>
          </p:txBody>
        </p:sp>
      </p:grpSp>
      <p:sp>
        <p:nvSpPr>
          <p:cNvPr id="9" name="Freeform 9"/>
          <p:cNvSpPr/>
          <p:nvPr/>
        </p:nvSpPr>
        <p:spPr>
          <a:xfrm>
            <a:off x="9339611" y="7648396"/>
            <a:ext cx="7919689" cy="1609904"/>
          </a:xfrm>
          <a:custGeom>
            <a:avLst/>
            <a:gdLst/>
            <a:ahLst/>
            <a:cxnLst/>
            <a:rect l="l" t="t" r="r" b="b"/>
            <a:pathLst>
              <a:path w="7919689" h="1609904">
                <a:moveTo>
                  <a:pt x="0" y="0"/>
                </a:moveTo>
                <a:lnTo>
                  <a:pt x="7919689" y="0"/>
                </a:lnTo>
                <a:lnTo>
                  <a:pt x="7919689" y="1609904"/>
                </a:lnTo>
                <a:lnTo>
                  <a:pt x="0" y="1609904"/>
                </a:lnTo>
                <a:lnTo>
                  <a:pt x="0" y="0"/>
                </a:lnTo>
                <a:close/>
              </a:path>
            </a:pathLst>
          </a:custGeom>
          <a:blipFill>
            <a:blip r:embed="rId5"/>
            <a:stretch>
              <a:fillRect/>
            </a:stretch>
          </a:blipFill>
        </p:spPr>
        <p:txBody>
          <a:bodyPr/>
          <a:lstStyle/>
          <a:p>
            <a:endParaRPr lang="en-GB"/>
          </a:p>
        </p:txBody>
      </p:sp>
      <p:sp>
        <p:nvSpPr>
          <p:cNvPr id="10" name="TextBox 10"/>
          <p:cNvSpPr txBox="1"/>
          <p:nvPr/>
        </p:nvSpPr>
        <p:spPr>
          <a:xfrm>
            <a:off x="1028700" y="742969"/>
            <a:ext cx="7159706" cy="537882"/>
          </a:xfrm>
          <a:prstGeom prst="rect">
            <a:avLst/>
          </a:prstGeom>
        </p:spPr>
        <p:txBody>
          <a:bodyPr lIns="0" tIns="0" rIns="0" bIns="0" rtlCol="0" anchor="t">
            <a:spAutoFit/>
          </a:bodyPr>
          <a:lstStyle/>
          <a:p>
            <a:pPr algn="l">
              <a:lnSpc>
                <a:spcPts val="4480"/>
              </a:lnSpc>
            </a:pPr>
            <a:r>
              <a:rPr lang="en-US" sz="3200">
                <a:solidFill>
                  <a:srgbClr val="000000"/>
                </a:solidFill>
                <a:latin typeface="Noto Sans"/>
                <a:ea typeface="Noto Sans"/>
                <a:cs typeface="Noto Sans"/>
                <a:sym typeface="Noto Sans"/>
              </a:rPr>
              <a:t>Prado Park - Parc Balnéaire du Prado</a:t>
            </a:r>
          </a:p>
        </p:txBody>
      </p:sp>
      <p:sp>
        <p:nvSpPr>
          <p:cNvPr id="11" name="TextBox 11"/>
          <p:cNvSpPr txBox="1"/>
          <p:nvPr/>
        </p:nvSpPr>
        <p:spPr>
          <a:xfrm>
            <a:off x="1028700" y="1385937"/>
            <a:ext cx="7011049" cy="1661907"/>
          </a:xfrm>
          <a:prstGeom prst="rect">
            <a:avLst/>
          </a:prstGeom>
        </p:spPr>
        <p:txBody>
          <a:bodyPr lIns="0" tIns="0" rIns="0" bIns="0" rtlCol="0" anchor="t">
            <a:spAutoFit/>
          </a:bodyPr>
          <a:lstStyle/>
          <a:p>
            <a:pPr algn="l">
              <a:lnSpc>
                <a:spcPts val="4480"/>
              </a:lnSpc>
            </a:pPr>
            <a:r>
              <a:rPr lang="en-US" sz="3200">
                <a:solidFill>
                  <a:srgbClr val="000000"/>
                </a:solidFill>
                <a:latin typeface="Noto Sans"/>
                <a:ea typeface="Noto Sans"/>
                <a:cs typeface="Noto Sans"/>
                <a:sym typeface="Noto Sans"/>
              </a:rPr>
              <a:t>Target Audience: </a:t>
            </a:r>
          </a:p>
          <a:p>
            <a:pPr marL="690881" lvl="1" indent="-345440" algn="l">
              <a:lnSpc>
                <a:spcPts val="4480"/>
              </a:lnSpc>
              <a:buFont typeface="Arial"/>
              <a:buChar char="•"/>
            </a:pPr>
            <a:r>
              <a:rPr lang="en-US" sz="3200">
                <a:solidFill>
                  <a:srgbClr val="000000"/>
                </a:solidFill>
                <a:latin typeface="Noto Sans"/>
                <a:ea typeface="Noto Sans"/>
                <a:cs typeface="Noto Sans"/>
                <a:sym typeface="Noto Sans"/>
              </a:rPr>
              <a:t>Citizens in Marseille</a:t>
            </a:r>
          </a:p>
          <a:p>
            <a:pPr marL="690881" lvl="1" indent="-345440" algn="l">
              <a:lnSpc>
                <a:spcPts val="4480"/>
              </a:lnSpc>
              <a:buFont typeface="Arial"/>
              <a:buChar char="•"/>
            </a:pPr>
            <a:r>
              <a:rPr lang="en-US" sz="3200">
                <a:solidFill>
                  <a:srgbClr val="000000"/>
                </a:solidFill>
                <a:latin typeface="Noto Sans"/>
                <a:ea typeface="Noto Sans"/>
                <a:cs typeface="Noto Sans"/>
                <a:sym typeface="Noto Sans"/>
              </a:rPr>
              <a:t>Foreign tourists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47721" y="398336"/>
            <a:ext cx="17392559" cy="9490328"/>
            <a:chOff x="0" y="0"/>
            <a:chExt cx="4580756" cy="2499510"/>
          </a:xfrm>
        </p:grpSpPr>
        <p:sp>
          <p:nvSpPr>
            <p:cNvPr id="3" name="Freeform 3"/>
            <p:cNvSpPr/>
            <p:nvPr/>
          </p:nvSpPr>
          <p:spPr>
            <a:xfrm>
              <a:off x="0" y="0"/>
              <a:ext cx="4580756" cy="2499510"/>
            </a:xfrm>
            <a:custGeom>
              <a:avLst/>
              <a:gdLst/>
              <a:ahLst/>
              <a:cxnLst/>
              <a:rect l="l" t="t" r="r" b="b"/>
              <a:pathLst>
                <a:path w="4580756" h="2499510">
                  <a:moveTo>
                    <a:pt x="0" y="0"/>
                  </a:moveTo>
                  <a:lnTo>
                    <a:pt x="4580756" y="0"/>
                  </a:lnTo>
                  <a:lnTo>
                    <a:pt x="4580756" y="2499510"/>
                  </a:lnTo>
                  <a:lnTo>
                    <a:pt x="0" y="2499510"/>
                  </a:lnTo>
                  <a:close/>
                </a:path>
              </a:pathLst>
            </a:custGeom>
            <a:solidFill>
              <a:srgbClr val="9CD58D"/>
            </a:solidFill>
          </p:spPr>
          <p:txBody>
            <a:bodyPr/>
            <a:lstStyle/>
            <a:p>
              <a:endParaRPr lang="en-GB"/>
            </a:p>
          </p:txBody>
        </p:sp>
        <p:sp>
          <p:nvSpPr>
            <p:cNvPr id="4" name="TextBox 4"/>
            <p:cNvSpPr txBox="1"/>
            <p:nvPr/>
          </p:nvSpPr>
          <p:spPr>
            <a:xfrm>
              <a:off x="0" y="-38100"/>
              <a:ext cx="4580756" cy="2537610"/>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9201807" y="6425139"/>
            <a:ext cx="7122796" cy="3200933"/>
          </a:xfrm>
          <a:custGeom>
            <a:avLst/>
            <a:gdLst/>
            <a:ahLst/>
            <a:cxnLst/>
            <a:rect l="l" t="t" r="r" b="b"/>
            <a:pathLst>
              <a:path w="7122796" h="3200933">
                <a:moveTo>
                  <a:pt x="0" y="0"/>
                </a:moveTo>
                <a:lnTo>
                  <a:pt x="7122796" y="0"/>
                </a:lnTo>
                <a:lnTo>
                  <a:pt x="7122796" y="3200932"/>
                </a:lnTo>
                <a:lnTo>
                  <a:pt x="0" y="3200932"/>
                </a:lnTo>
                <a:lnTo>
                  <a:pt x="0" y="0"/>
                </a:lnTo>
                <a:close/>
              </a:path>
            </a:pathLst>
          </a:custGeom>
          <a:blipFill>
            <a:blip r:embed="rId2"/>
            <a:stretch>
              <a:fillRect/>
            </a:stretch>
          </a:blipFill>
        </p:spPr>
        <p:txBody>
          <a:bodyPr/>
          <a:lstStyle/>
          <a:p>
            <a:endParaRPr lang="en-GB"/>
          </a:p>
        </p:txBody>
      </p:sp>
      <p:sp>
        <p:nvSpPr>
          <p:cNvPr id="6" name="Freeform 6"/>
          <p:cNvSpPr/>
          <p:nvPr/>
        </p:nvSpPr>
        <p:spPr>
          <a:xfrm>
            <a:off x="9201807" y="874038"/>
            <a:ext cx="7064989" cy="5212816"/>
          </a:xfrm>
          <a:custGeom>
            <a:avLst/>
            <a:gdLst/>
            <a:ahLst/>
            <a:cxnLst/>
            <a:rect l="l" t="t" r="r" b="b"/>
            <a:pathLst>
              <a:path w="7064989" h="5212816">
                <a:moveTo>
                  <a:pt x="0" y="0"/>
                </a:moveTo>
                <a:lnTo>
                  <a:pt x="7064989" y="0"/>
                </a:lnTo>
                <a:lnTo>
                  <a:pt x="7064989" y="5212817"/>
                </a:lnTo>
                <a:lnTo>
                  <a:pt x="0" y="5212817"/>
                </a:lnTo>
                <a:lnTo>
                  <a:pt x="0" y="0"/>
                </a:lnTo>
                <a:close/>
              </a:path>
            </a:pathLst>
          </a:custGeom>
          <a:blipFill>
            <a:blip r:embed="rId3"/>
            <a:stretch>
              <a:fillRect/>
            </a:stretch>
          </a:blipFill>
        </p:spPr>
        <p:txBody>
          <a:bodyPr/>
          <a:lstStyle/>
          <a:p>
            <a:endParaRPr lang="en-GB"/>
          </a:p>
        </p:txBody>
      </p:sp>
      <p:sp>
        <p:nvSpPr>
          <p:cNvPr id="7" name="Freeform 7"/>
          <p:cNvSpPr/>
          <p:nvPr/>
        </p:nvSpPr>
        <p:spPr>
          <a:xfrm>
            <a:off x="1028700" y="3721544"/>
            <a:ext cx="7689375" cy="5904527"/>
          </a:xfrm>
          <a:custGeom>
            <a:avLst/>
            <a:gdLst/>
            <a:ahLst/>
            <a:cxnLst/>
            <a:rect l="l" t="t" r="r" b="b"/>
            <a:pathLst>
              <a:path w="7689375" h="5904527">
                <a:moveTo>
                  <a:pt x="0" y="0"/>
                </a:moveTo>
                <a:lnTo>
                  <a:pt x="7689375" y="0"/>
                </a:lnTo>
                <a:lnTo>
                  <a:pt x="7689375" y="5904527"/>
                </a:lnTo>
                <a:lnTo>
                  <a:pt x="0" y="5904527"/>
                </a:lnTo>
                <a:lnTo>
                  <a:pt x="0" y="0"/>
                </a:lnTo>
                <a:close/>
              </a:path>
            </a:pathLst>
          </a:custGeom>
          <a:blipFill>
            <a:blip r:embed="rId4"/>
            <a:stretch>
              <a:fillRect/>
            </a:stretch>
          </a:blipFill>
        </p:spPr>
        <p:txBody>
          <a:bodyPr/>
          <a:lstStyle/>
          <a:p>
            <a:endParaRPr lang="en-GB"/>
          </a:p>
        </p:txBody>
      </p:sp>
      <p:sp>
        <p:nvSpPr>
          <p:cNvPr id="8" name="TextBox 8"/>
          <p:cNvSpPr txBox="1"/>
          <p:nvPr/>
        </p:nvSpPr>
        <p:spPr>
          <a:xfrm>
            <a:off x="1302840" y="1219200"/>
            <a:ext cx="6567706" cy="1899141"/>
          </a:xfrm>
          <a:prstGeom prst="rect">
            <a:avLst/>
          </a:prstGeom>
        </p:spPr>
        <p:txBody>
          <a:bodyPr lIns="0" tIns="0" rIns="0" bIns="0" rtlCol="0" anchor="t">
            <a:spAutoFit/>
          </a:bodyPr>
          <a:lstStyle/>
          <a:p>
            <a:pPr algn="l">
              <a:lnSpc>
                <a:spcPts val="14575"/>
              </a:lnSpc>
            </a:pPr>
            <a:r>
              <a:rPr lang="en-US" sz="13750">
                <a:solidFill>
                  <a:srgbClr val="000000"/>
                </a:solidFill>
                <a:latin typeface="Brittany"/>
                <a:ea typeface="Brittany"/>
                <a:cs typeface="Brittany"/>
                <a:sym typeface="Brittany"/>
              </a:rPr>
              <a:t>Research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076259" y="597224"/>
            <a:ext cx="14135481" cy="9092553"/>
          </a:xfrm>
          <a:custGeom>
            <a:avLst/>
            <a:gdLst/>
            <a:ahLst/>
            <a:cxnLst/>
            <a:rect l="l" t="t" r="r" b="b"/>
            <a:pathLst>
              <a:path w="14135481" h="9092553">
                <a:moveTo>
                  <a:pt x="0" y="0"/>
                </a:moveTo>
                <a:lnTo>
                  <a:pt x="14135482" y="0"/>
                </a:lnTo>
                <a:lnTo>
                  <a:pt x="14135482" y="9092552"/>
                </a:lnTo>
                <a:lnTo>
                  <a:pt x="0" y="9092552"/>
                </a:lnTo>
                <a:lnTo>
                  <a:pt x="0" y="0"/>
                </a:lnTo>
                <a:close/>
              </a:path>
            </a:pathLst>
          </a:custGeom>
          <a:blipFill>
            <a:blip r:embed="rId2"/>
            <a:stretch>
              <a:fillRect/>
            </a:stretch>
          </a:blipFill>
        </p:spPr>
        <p:txBody>
          <a:bodyPr/>
          <a:lstStyle/>
          <a:p>
            <a:endParaRPr lang="en-GB"/>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98102" y="463777"/>
            <a:ext cx="16691796" cy="9359447"/>
            <a:chOff x="0" y="0"/>
            <a:chExt cx="4396193" cy="2465039"/>
          </a:xfrm>
        </p:grpSpPr>
        <p:sp>
          <p:nvSpPr>
            <p:cNvPr id="3" name="Freeform 3"/>
            <p:cNvSpPr/>
            <p:nvPr/>
          </p:nvSpPr>
          <p:spPr>
            <a:xfrm>
              <a:off x="0" y="0"/>
              <a:ext cx="4396193" cy="2465039"/>
            </a:xfrm>
            <a:custGeom>
              <a:avLst/>
              <a:gdLst/>
              <a:ahLst/>
              <a:cxnLst/>
              <a:rect l="l" t="t" r="r" b="b"/>
              <a:pathLst>
                <a:path w="4396193" h="2465039">
                  <a:moveTo>
                    <a:pt x="0" y="0"/>
                  </a:moveTo>
                  <a:lnTo>
                    <a:pt x="4396193" y="0"/>
                  </a:lnTo>
                  <a:lnTo>
                    <a:pt x="4396193" y="2465039"/>
                  </a:lnTo>
                  <a:lnTo>
                    <a:pt x="0" y="2465039"/>
                  </a:lnTo>
                  <a:close/>
                </a:path>
              </a:pathLst>
            </a:custGeom>
            <a:solidFill>
              <a:srgbClr val="9CD58D"/>
            </a:solidFill>
          </p:spPr>
          <p:txBody>
            <a:bodyPr/>
            <a:lstStyle/>
            <a:p>
              <a:endParaRPr lang="en-GB"/>
            </a:p>
          </p:txBody>
        </p:sp>
        <p:sp>
          <p:nvSpPr>
            <p:cNvPr id="4" name="TextBox 4"/>
            <p:cNvSpPr txBox="1"/>
            <p:nvPr/>
          </p:nvSpPr>
          <p:spPr>
            <a:xfrm>
              <a:off x="0" y="-38100"/>
              <a:ext cx="4396193" cy="2503139"/>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371809" y="4757807"/>
            <a:ext cx="9956753" cy="4380971"/>
          </a:xfrm>
          <a:custGeom>
            <a:avLst/>
            <a:gdLst/>
            <a:ahLst/>
            <a:cxnLst/>
            <a:rect l="l" t="t" r="r" b="b"/>
            <a:pathLst>
              <a:path w="9956753" h="4380971">
                <a:moveTo>
                  <a:pt x="0" y="0"/>
                </a:moveTo>
                <a:lnTo>
                  <a:pt x="9956753" y="0"/>
                </a:lnTo>
                <a:lnTo>
                  <a:pt x="9956753" y="4380972"/>
                </a:lnTo>
                <a:lnTo>
                  <a:pt x="0" y="4380972"/>
                </a:lnTo>
                <a:lnTo>
                  <a:pt x="0" y="0"/>
                </a:lnTo>
                <a:close/>
              </a:path>
            </a:pathLst>
          </a:custGeom>
          <a:blipFill>
            <a:blip r:embed="rId2"/>
            <a:stretch>
              <a:fillRect/>
            </a:stretch>
          </a:blipFill>
        </p:spPr>
        <p:txBody>
          <a:bodyPr/>
          <a:lstStyle/>
          <a:p>
            <a:endParaRPr lang="en-GB"/>
          </a:p>
        </p:txBody>
      </p:sp>
      <p:sp>
        <p:nvSpPr>
          <p:cNvPr id="6" name="Freeform 6"/>
          <p:cNvSpPr/>
          <p:nvPr/>
        </p:nvSpPr>
        <p:spPr>
          <a:xfrm>
            <a:off x="11328562" y="4757807"/>
            <a:ext cx="3285728" cy="4380971"/>
          </a:xfrm>
          <a:custGeom>
            <a:avLst/>
            <a:gdLst/>
            <a:ahLst/>
            <a:cxnLst/>
            <a:rect l="l" t="t" r="r" b="b"/>
            <a:pathLst>
              <a:path w="3285728" h="4380971">
                <a:moveTo>
                  <a:pt x="0" y="0"/>
                </a:moveTo>
                <a:lnTo>
                  <a:pt x="3285729" y="0"/>
                </a:lnTo>
                <a:lnTo>
                  <a:pt x="3285729" y="4380972"/>
                </a:lnTo>
                <a:lnTo>
                  <a:pt x="0" y="4380972"/>
                </a:lnTo>
                <a:lnTo>
                  <a:pt x="0" y="0"/>
                </a:lnTo>
                <a:close/>
              </a:path>
            </a:pathLst>
          </a:custGeom>
          <a:blipFill>
            <a:blip r:embed="rId3"/>
            <a:stretch>
              <a:fillRect/>
            </a:stretch>
          </a:blipFill>
        </p:spPr>
        <p:txBody>
          <a:bodyPr/>
          <a:lstStyle/>
          <a:p>
            <a:endParaRPr lang="en-GB"/>
          </a:p>
        </p:txBody>
      </p:sp>
      <p:sp>
        <p:nvSpPr>
          <p:cNvPr id="7" name="Freeform 7"/>
          <p:cNvSpPr/>
          <p:nvPr/>
        </p:nvSpPr>
        <p:spPr>
          <a:xfrm rot="-5400000">
            <a:off x="8408135" y="404583"/>
            <a:ext cx="3744702" cy="4992936"/>
          </a:xfrm>
          <a:custGeom>
            <a:avLst/>
            <a:gdLst/>
            <a:ahLst/>
            <a:cxnLst/>
            <a:rect l="l" t="t" r="r" b="b"/>
            <a:pathLst>
              <a:path w="3744702" h="4992936">
                <a:moveTo>
                  <a:pt x="0" y="0"/>
                </a:moveTo>
                <a:lnTo>
                  <a:pt x="3744702" y="0"/>
                </a:lnTo>
                <a:lnTo>
                  <a:pt x="3744702" y="4992936"/>
                </a:lnTo>
                <a:lnTo>
                  <a:pt x="0" y="4992936"/>
                </a:lnTo>
                <a:lnTo>
                  <a:pt x="0" y="0"/>
                </a:lnTo>
                <a:close/>
              </a:path>
            </a:pathLst>
          </a:custGeom>
          <a:blipFill>
            <a:blip r:embed="rId4"/>
            <a:stretch>
              <a:fillRect/>
            </a:stretch>
          </a:blipFill>
        </p:spPr>
        <p:txBody>
          <a:bodyPr/>
          <a:lstStyle/>
          <a:p>
            <a:endParaRPr lang="en-GB"/>
          </a:p>
        </p:txBody>
      </p:sp>
      <p:sp>
        <p:nvSpPr>
          <p:cNvPr id="8" name="Freeform 8"/>
          <p:cNvSpPr/>
          <p:nvPr/>
        </p:nvSpPr>
        <p:spPr>
          <a:xfrm>
            <a:off x="12776954" y="1044295"/>
            <a:ext cx="2796831" cy="3729107"/>
          </a:xfrm>
          <a:custGeom>
            <a:avLst/>
            <a:gdLst/>
            <a:ahLst/>
            <a:cxnLst/>
            <a:rect l="l" t="t" r="r" b="b"/>
            <a:pathLst>
              <a:path w="2796831" h="3729107">
                <a:moveTo>
                  <a:pt x="0" y="0"/>
                </a:moveTo>
                <a:lnTo>
                  <a:pt x="2796831" y="0"/>
                </a:lnTo>
                <a:lnTo>
                  <a:pt x="2796831" y="3729107"/>
                </a:lnTo>
                <a:lnTo>
                  <a:pt x="0" y="3729107"/>
                </a:lnTo>
                <a:lnTo>
                  <a:pt x="0" y="0"/>
                </a:lnTo>
                <a:close/>
              </a:path>
            </a:pathLst>
          </a:custGeom>
          <a:blipFill>
            <a:blip r:embed="rId5"/>
            <a:stretch>
              <a:fillRect/>
            </a:stretch>
          </a:blipFill>
        </p:spPr>
        <p:txBody>
          <a:bodyPr/>
          <a:lstStyle/>
          <a:p>
            <a:endParaRPr lang="en-GB"/>
          </a:p>
        </p:txBody>
      </p:sp>
      <p:sp>
        <p:nvSpPr>
          <p:cNvPr id="9" name="TextBox 9"/>
          <p:cNvSpPr txBox="1"/>
          <p:nvPr/>
        </p:nvSpPr>
        <p:spPr>
          <a:xfrm>
            <a:off x="1371809" y="952500"/>
            <a:ext cx="2765334" cy="674108"/>
          </a:xfrm>
          <a:prstGeom prst="rect">
            <a:avLst/>
          </a:prstGeom>
        </p:spPr>
        <p:txBody>
          <a:bodyPr lIns="0" tIns="0" rIns="0" bIns="0" rtlCol="0" anchor="t">
            <a:spAutoFit/>
          </a:bodyPr>
          <a:lstStyle/>
          <a:p>
            <a:pPr algn="ctr">
              <a:lnSpc>
                <a:spcPts val="5540"/>
              </a:lnSpc>
            </a:pPr>
            <a:r>
              <a:rPr lang="en-US" sz="3957">
                <a:solidFill>
                  <a:srgbClr val="000000"/>
                </a:solidFill>
                <a:latin typeface="Hammersmith One"/>
                <a:ea typeface="Hammersmith One"/>
                <a:cs typeface="Hammersmith One"/>
                <a:sym typeface="Hammersmith One"/>
              </a:rPr>
              <a:t>Skills learnt</a:t>
            </a:r>
          </a:p>
        </p:txBody>
      </p:sp>
      <p:sp>
        <p:nvSpPr>
          <p:cNvPr id="10" name="TextBox 10"/>
          <p:cNvSpPr txBox="1"/>
          <p:nvPr/>
        </p:nvSpPr>
        <p:spPr>
          <a:xfrm>
            <a:off x="1371809" y="1765377"/>
            <a:ext cx="6412209" cy="2647764"/>
          </a:xfrm>
          <a:prstGeom prst="rect">
            <a:avLst/>
          </a:prstGeom>
        </p:spPr>
        <p:txBody>
          <a:bodyPr lIns="0" tIns="0" rIns="0" bIns="0" rtlCol="0" anchor="t">
            <a:spAutoFit/>
          </a:bodyPr>
          <a:lstStyle/>
          <a:p>
            <a:pPr marL="647702" lvl="1" indent="-323851" algn="l">
              <a:lnSpc>
                <a:spcPts val="4200"/>
              </a:lnSpc>
              <a:buFont typeface="Arial"/>
              <a:buChar char="•"/>
            </a:pPr>
            <a:r>
              <a:rPr lang="en-US" sz="3000">
                <a:solidFill>
                  <a:srgbClr val="000000"/>
                </a:solidFill>
                <a:latin typeface="Noto Sans"/>
                <a:ea typeface="Noto Sans"/>
                <a:cs typeface="Noto Sans"/>
                <a:sym typeface="Noto Sans"/>
              </a:rPr>
              <a:t>Research skills</a:t>
            </a:r>
          </a:p>
          <a:p>
            <a:pPr marL="647702" lvl="1" indent="-323851" algn="l">
              <a:lnSpc>
                <a:spcPts val="4200"/>
              </a:lnSpc>
              <a:buFont typeface="Arial"/>
              <a:buChar char="•"/>
            </a:pPr>
            <a:r>
              <a:rPr lang="en-US" sz="3000">
                <a:solidFill>
                  <a:srgbClr val="000000"/>
                </a:solidFill>
                <a:latin typeface="Noto Sans"/>
                <a:ea typeface="Noto Sans"/>
                <a:cs typeface="Noto Sans"/>
                <a:sym typeface="Noto Sans"/>
              </a:rPr>
              <a:t>Model making</a:t>
            </a:r>
          </a:p>
          <a:p>
            <a:pPr marL="647702" lvl="1" indent="-323851" algn="l">
              <a:lnSpc>
                <a:spcPts val="4200"/>
              </a:lnSpc>
              <a:buFont typeface="Arial"/>
              <a:buChar char="•"/>
            </a:pPr>
            <a:r>
              <a:rPr lang="en-US" sz="3000">
                <a:solidFill>
                  <a:srgbClr val="000000"/>
                </a:solidFill>
                <a:latin typeface="Noto Sans"/>
                <a:ea typeface="Noto Sans"/>
                <a:cs typeface="Noto Sans"/>
                <a:sym typeface="Noto Sans"/>
              </a:rPr>
              <a:t>Drawing skills </a:t>
            </a:r>
          </a:p>
          <a:p>
            <a:pPr marL="647702" lvl="1" indent="-323851" algn="l">
              <a:lnSpc>
                <a:spcPts val="4200"/>
              </a:lnSpc>
              <a:buFont typeface="Arial"/>
              <a:buChar char="•"/>
            </a:pPr>
            <a:r>
              <a:rPr lang="en-US" sz="3000">
                <a:solidFill>
                  <a:srgbClr val="000000"/>
                </a:solidFill>
                <a:latin typeface="Noto Sans"/>
                <a:ea typeface="Noto Sans"/>
                <a:cs typeface="Noto Sans"/>
                <a:sym typeface="Noto Sans"/>
              </a:rPr>
              <a:t>Experiment with different materials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98102" y="463777"/>
            <a:ext cx="16691796" cy="9359447"/>
            <a:chOff x="0" y="0"/>
            <a:chExt cx="4396193" cy="2465039"/>
          </a:xfrm>
        </p:grpSpPr>
        <p:sp>
          <p:nvSpPr>
            <p:cNvPr id="3" name="Freeform 3"/>
            <p:cNvSpPr/>
            <p:nvPr/>
          </p:nvSpPr>
          <p:spPr>
            <a:xfrm>
              <a:off x="0" y="0"/>
              <a:ext cx="4396193" cy="2465039"/>
            </a:xfrm>
            <a:custGeom>
              <a:avLst/>
              <a:gdLst/>
              <a:ahLst/>
              <a:cxnLst/>
              <a:rect l="l" t="t" r="r" b="b"/>
              <a:pathLst>
                <a:path w="4396193" h="2465039">
                  <a:moveTo>
                    <a:pt x="0" y="0"/>
                  </a:moveTo>
                  <a:lnTo>
                    <a:pt x="4396193" y="0"/>
                  </a:lnTo>
                  <a:lnTo>
                    <a:pt x="4396193" y="2465039"/>
                  </a:lnTo>
                  <a:lnTo>
                    <a:pt x="0" y="2465039"/>
                  </a:lnTo>
                  <a:close/>
                </a:path>
              </a:pathLst>
            </a:custGeom>
            <a:solidFill>
              <a:srgbClr val="9CD58D"/>
            </a:solidFill>
          </p:spPr>
          <p:txBody>
            <a:bodyPr/>
            <a:lstStyle/>
            <a:p>
              <a:endParaRPr lang="en-GB"/>
            </a:p>
          </p:txBody>
        </p:sp>
        <p:sp>
          <p:nvSpPr>
            <p:cNvPr id="4" name="TextBox 4"/>
            <p:cNvSpPr txBox="1"/>
            <p:nvPr/>
          </p:nvSpPr>
          <p:spPr>
            <a:xfrm>
              <a:off x="0" y="-38100"/>
              <a:ext cx="4396193" cy="2503139"/>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8984004" y="1327654"/>
            <a:ext cx="3956525" cy="5275367"/>
          </a:xfrm>
          <a:custGeom>
            <a:avLst/>
            <a:gdLst/>
            <a:ahLst/>
            <a:cxnLst/>
            <a:rect l="l" t="t" r="r" b="b"/>
            <a:pathLst>
              <a:path w="3956525" h="5275367">
                <a:moveTo>
                  <a:pt x="0" y="0"/>
                </a:moveTo>
                <a:lnTo>
                  <a:pt x="3956525" y="0"/>
                </a:lnTo>
                <a:lnTo>
                  <a:pt x="3956525" y="5275367"/>
                </a:lnTo>
                <a:lnTo>
                  <a:pt x="0" y="5275367"/>
                </a:lnTo>
                <a:lnTo>
                  <a:pt x="0" y="0"/>
                </a:lnTo>
                <a:close/>
              </a:path>
            </a:pathLst>
          </a:custGeom>
          <a:blipFill>
            <a:blip r:embed="rId2"/>
            <a:stretch>
              <a:fillRect/>
            </a:stretch>
          </a:blipFill>
        </p:spPr>
        <p:txBody>
          <a:bodyPr/>
          <a:lstStyle/>
          <a:p>
            <a:endParaRPr lang="en-GB"/>
          </a:p>
        </p:txBody>
      </p:sp>
      <p:sp>
        <p:nvSpPr>
          <p:cNvPr id="6" name="Freeform 6"/>
          <p:cNvSpPr/>
          <p:nvPr/>
        </p:nvSpPr>
        <p:spPr>
          <a:xfrm>
            <a:off x="12756789" y="6603021"/>
            <a:ext cx="4324005" cy="2925992"/>
          </a:xfrm>
          <a:custGeom>
            <a:avLst/>
            <a:gdLst/>
            <a:ahLst/>
            <a:cxnLst/>
            <a:rect l="l" t="t" r="r" b="b"/>
            <a:pathLst>
              <a:path w="4324005" h="2925992">
                <a:moveTo>
                  <a:pt x="0" y="0"/>
                </a:moveTo>
                <a:lnTo>
                  <a:pt x="4324005" y="0"/>
                </a:lnTo>
                <a:lnTo>
                  <a:pt x="4324005" y="2925992"/>
                </a:lnTo>
                <a:lnTo>
                  <a:pt x="0" y="2925992"/>
                </a:lnTo>
                <a:lnTo>
                  <a:pt x="0" y="0"/>
                </a:lnTo>
                <a:close/>
              </a:path>
            </a:pathLst>
          </a:custGeom>
          <a:blipFill>
            <a:blip r:embed="rId3"/>
            <a:stretch>
              <a:fillRect t="-54870" b="-42168"/>
            </a:stretch>
          </a:blipFill>
        </p:spPr>
        <p:txBody>
          <a:bodyPr/>
          <a:lstStyle/>
          <a:p>
            <a:endParaRPr lang="en-GB"/>
          </a:p>
        </p:txBody>
      </p:sp>
      <p:sp>
        <p:nvSpPr>
          <p:cNvPr id="7" name="Freeform 7"/>
          <p:cNvSpPr/>
          <p:nvPr/>
        </p:nvSpPr>
        <p:spPr>
          <a:xfrm>
            <a:off x="5027479" y="1327654"/>
            <a:ext cx="3956525" cy="5275367"/>
          </a:xfrm>
          <a:custGeom>
            <a:avLst/>
            <a:gdLst/>
            <a:ahLst/>
            <a:cxnLst/>
            <a:rect l="l" t="t" r="r" b="b"/>
            <a:pathLst>
              <a:path w="3956525" h="5275367">
                <a:moveTo>
                  <a:pt x="0" y="0"/>
                </a:moveTo>
                <a:lnTo>
                  <a:pt x="3956525" y="0"/>
                </a:lnTo>
                <a:lnTo>
                  <a:pt x="3956525" y="5275367"/>
                </a:lnTo>
                <a:lnTo>
                  <a:pt x="0" y="5275367"/>
                </a:lnTo>
                <a:lnTo>
                  <a:pt x="0" y="0"/>
                </a:lnTo>
                <a:close/>
              </a:path>
            </a:pathLst>
          </a:custGeom>
          <a:blipFill>
            <a:blip r:embed="rId4"/>
            <a:stretch>
              <a:fillRect/>
            </a:stretch>
          </a:blipFill>
        </p:spPr>
        <p:txBody>
          <a:bodyPr/>
          <a:lstStyle/>
          <a:p>
            <a:endParaRPr lang="en-GB"/>
          </a:p>
        </p:txBody>
      </p:sp>
      <p:sp>
        <p:nvSpPr>
          <p:cNvPr id="8" name="Freeform 8"/>
          <p:cNvSpPr/>
          <p:nvPr/>
        </p:nvSpPr>
        <p:spPr>
          <a:xfrm>
            <a:off x="12940529" y="1327654"/>
            <a:ext cx="3956525" cy="5275367"/>
          </a:xfrm>
          <a:custGeom>
            <a:avLst/>
            <a:gdLst/>
            <a:ahLst/>
            <a:cxnLst/>
            <a:rect l="l" t="t" r="r" b="b"/>
            <a:pathLst>
              <a:path w="3956525" h="5275367">
                <a:moveTo>
                  <a:pt x="0" y="0"/>
                </a:moveTo>
                <a:lnTo>
                  <a:pt x="3956525" y="0"/>
                </a:lnTo>
                <a:lnTo>
                  <a:pt x="3956525" y="5275367"/>
                </a:lnTo>
                <a:lnTo>
                  <a:pt x="0" y="5275367"/>
                </a:lnTo>
                <a:lnTo>
                  <a:pt x="0" y="0"/>
                </a:lnTo>
                <a:close/>
              </a:path>
            </a:pathLst>
          </a:custGeom>
          <a:blipFill>
            <a:blip r:embed="rId5"/>
            <a:stretch>
              <a:fillRect/>
            </a:stretch>
          </a:blipFill>
        </p:spPr>
        <p:txBody>
          <a:bodyPr/>
          <a:lstStyle/>
          <a:p>
            <a:endParaRPr lang="en-GB"/>
          </a:p>
        </p:txBody>
      </p:sp>
      <p:sp>
        <p:nvSpPr>
          <p:cNvPr id="9" name="Freeform 9"/>
          <p:cNvSpPr/>
          <p:nvPr/>
        </p:nvSpPr>
        <p:spPr>
          <a:xfrm rot="-5400000">
            <a:off x="9238725" y="6055694"/>
            <a:ext cx="3015484" cy="4020645"/>
          </a:xfrm>
          <a:custGeom>
            <a:avLst/>
            <a:gdLst/>
            <a:ahLst/>
            <a:cxnLst/>
            <a:rect l="l" t="t" r="r" b="b"/>
            <a:pathLst>
              <a:path w="3015484" h="4020645">
                <a:moveTo>
                  <a:pt x="0" y="0"/>
                </a:moveTo>
                <a:lnTo>
                  <a:pt x="3015483" y="0"/>
                </a:lnTo>
                <a:lnTo>
                  <a:pt x="3015483" y="4020646"/>
                </a:lnTo>
                <a:lnTo>
                  <a:pt x="0" y="4020646"/>
                </a:lnTo>
                <a:lnTo>
                  <a:pt x="0" y="0"/>
                </a:lnTo>
                <a:close/>
              </a:path>
            </a:pathLst>
          </a:custGeom>
          <a:blipFill>
            <a:blip r:embed="rId6"/>
            <a:stretch>
              <a:fillRect/>
            </a:stretch>
          </a:blipFill>
        </p:spPr>
        <p:txBody>
          <a:bodyPr/>
          <a:lstStyle/>
          <a:p>
            <a:endParaRPr lang="en-GB"/>
          </a:p>
        </p:txBody>
      </p:sp>
      <p:sp>
        <p:nvSpPr>
          <p:cNvPr id="10" name="TextBox 10"/>
          <p:cNvSpPr txBox="1"/>
          <p:nvPr/>
        </p:nvSpPr>
        <p:spPr>
          <a:xfrm>
            <a:off x="1376987" y="952500"/>
            <a:ext cx="3435502" cy="674108"/>
          </a:xfrm>
          <a:prstGeom prst="rect">
            <a:avLst/>
          </a:prstGeom>
        </p:spPr>
        <p:txBody>
          <a:bodyPr lIns="0" tIns="0" rIns="0" bIns="0" rtlCol="0" anchor="t">
            <a:spAutoFit/>
          </a:bodyPr>
          <a:lstStyle/>
          <a:p>
            <a:pPr algn="ctr">
              <a:lnSpc>
                <a:spcPts val="5540"/>
              </a:lnSpc>
            </a:pPr>
            <a:r>
              <a:rPr lang="en-US" sz="3957">
                <a:solidFill>
                  <a:srgbClr val="000000"/>
                </a:solidFill>
                <a:latin typeface="Hammersmith One"/>
                <a:ea typeface="Hammersmith One"/>
                <a:cs typeface="Hammersmith One"/>
                <a:sym typeface="Hammersmith One"/>
              </a:rPr>
              <a:t>Model making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97227" y="396709"/>
            <a:ext cx="16893546" cy="9493582"/>
            <a:chOff x="0" y="0"/>
            <a:chExt cx="4449329" cy="2500367"/>
          </a:xfrm>
        </p:grpSpPr>
        <p:sp>
          <p:nvSpPr>
            <p:cNvPr id="3" name="Freeform 3"/>
            <p:cNvSpPr/>
            <p:nvPr/>
          </p:nvSpPr>
          <p:spPr>
            <a:xfrm>
              <a:off x="0" y="0"/>
              <a:ext cx="4449329" cy="2500367"/>
            </a:xfrm>
            <a:custGeom>
              <a:avLst/>
              <a:gdLst/>
              <a:ahLst/>
              <a:cxnLst/>
              <a:rect l="l" t="t" r="r" b="b"/>
              <a:pathLst>
                <a:path w="4449329" h="2500367">
                  <a:moveTo>
                    <a:pt x="0" y="0"/>
                  </a:moveTo>
                  <a:lnTo>
                    <a:pt x="4449329" y="0"/>
                  </a:lnTo>
                  <a:lnTo>
                    <a:pt x="4449329" y="2500367"/>
                  </a:lnTo>
                  <a:lnTo>
                    <a:pt x="0" y="2500367"/>
                  </a:lnTo>
                  <a:close/>
                </a:path>
              </a:pathLst>
            </a:custGeom>
            <a:solidFill>
              <a:srgbClr val="9CD58D"/>
            </a:solidFill>
          </p:spPr>
          <p:txBody>
            <a:bodyPr/>
            <a:lstStyle/>
            <a:p>
              <a:endParaRPr lang="en-GB"/>
            </a:p>
          </p:txBody>
        </p:sp>
        <p:sp>
          <p:nvSpPr>
            <p:cNvPr id="4" name="TextBox 4"/>
            <p:cNvSpPr txBox="1"/>
            <p:nvPr/>
          </p:nvSpPr>
          <p:spPr>
            <a:xfrm>
              <a:off x="0" y="-38100"/>
              <a:ext cx="4449329" cy="2538467"/>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352710" y="2557807"/>
            <a:ext cx="10033486" cy="5204871"/>
          </a:xfrm>
          <a:custGeom>
            <a:avLst/>
            <a:gdLst/>
            <a:ahLst/>
            <a:cxnLst/>
            <a:rect l="l" t="t" r="r" b="b"/>
            <a:pathLst>
              <a:path w="10033486" h="5204871">
                <a:moveTo>
                  <a:pt x="0" y="0"/>
                </a:moveTo>
                <a:lnTo>
                  <a:pt x="10033486" y="0"/>
                </a:lnTo>
                <a:lnTo>
                  <a:pt x="10033486" y="5204871"/>
                </a:lnTo>
                <a:lnTo>
                  <a:pt x="0" y="5204871"/>
                </a:lnTo>
                <a:lnTo>
                  <a:pt x="0" y="0"/>
                </a:lnTo>
                <a:close/>
              </a:path>
            </a:pathLst>
          </a:custGeom>
          <a:blipFill>
            <a:blip r:embed="rId2"/>
            <a:stretch>
              <a:fillRect/>
            </a:stretch>
          </a:blipFill>
        </p:spPr>
        <p:txBody>
          <a:bodyPr/>
          <a:lstStyle/>
          <a:p>
            <a:endParaRPr lang="en-GB"/>
          </a:p>
        </p:txBody>
      </p:sp>
      <p:sp>
        <p:nvSpPr>
          <p:cNvPr id="6" name="TextBox 6"/>
          <p:cNvSpPr txBox="1"/>
          <p:nvPr/>
        </p:nvSpPr>
        <p:spPr>
          <a:xfrm>
            <a:off x="1216404" y="933450"/>
            <a:ext cx="2898396" cy="827534"/>
          </a:xfrm>
          <a:prstGeom prst="rect">
            <a:avLst/>
          </a:prstGeom>
        </p:spPr>
        <p:txBody>
          <a:bodyPr wrap="square" lIns="0" tIns="0" rIns="0" bIns="0" rtlCol="0" anchor="t">
            <a:spAutoFit/>
          </a:bodyPr>
          <a:lstStyle/>
          <a:p>
            <a:pPr algn="ctr">
              <a:lnSpc>
                <a:spcPts val="6663"/>
              </a:lnSpc>
            </a:pPr>
            <a:r>
              <a:rPr lang="en-US" sz="4759" dirty="0">
                <a:solidFill>
                  <a:srgbClr val="000000"/>
                </a:solidFill>
                <a:latin typeface="Hammersmith One"/>
                <a:ea typeface="Hammersmith One"/>
                <a:cs typeface="Hammersmith One"/>
                <a:sym typeface="Hammersmith One"/>
              </a:rPr>
              <a:t>Planning</a:t>
            </a:r>
          </a:p>
        </p:txBody>
      </p:sp>
      <p:sp>
        <p:nvSpPr>
          <p:cNvPr id="7" name="TextBox 7"/>
          <p:cNvSpPr txBox="1"/>
          <p:nvPr/>
        </p:nvSpPr>
        <p:spPr>
          <a:xfrm>
            <a:off x="11713241" y="4349344"/>
            <a:ext cx="5277322" cy="1780484"/>
          </a:xfrm>
          <a:prstGeom prst="rect">
            <a:avLst/>
          </a:prstGeom>
        </p:spPr>
        <p:txBody>
          <a:bodyPr lIns="0" tIns="0" rIns="0" bIns="0" rtlCol="0" anchor="t">
            <a:spAutoFit/>
          </a:bodyPr>
          <a:lstStyle/>
          <a:p>
            <a:pPr algn="ctr">
              <a:lnSpc>
                <a:spcPts val="4759"/>
              </a:lnSpc>
            </a:pPr>
            <a:r>
              <a:rPr lang="en-US" sz="3399">
                <a:solidFill>
                  <a:srgbClr val="000000"/>
                </a:solidFill>
                <a:latin typeface="Noto Sans"/>
                <a:ea typeface="Noto Sans"/>
                <a:cs typeface="Noto Sans"/>
                <a:sym typeface="Noto Sans"/>
              </a:rPr>
              <a:t>Making to-do list </a:t>
            </a:r>
          </a:p>
          <a:p>
            <a:pPr algn="ctr">
              <a:lnSpc>
                <a:spcPts val="4759"/>
              </a:lnSpc>
            </a:pPr>
            <a:r>
              <a:rPr lang="en-US" sz="3399">
                <a:solidFill>
                  <a:srgbClr val="000000"/>
                </a:solidFill>
                <a:latin typeface="Noto Sans"/>
                <a:ea typeface="Noto Sans"/>
                <a:cs typeface="Noto Sans"/>
                <a:sym typeface="Noto Sans"/>
              </a:rPr>
              <a:t>Action Plan </a:t>
            </a:r>
          </a:p>
          <a:p>
            <a:pPr algn="ctr">
              <a:lnSpc>
                <a:spcPts val="4759"/>
              </a:lnSpc>
            </a:pPr>
            <a:r>
              <a:rPr lang="en-US" sz="3399">
                <a:solidFill>
                  <a:srgbClr val="000000"/>
                </a:solidFill>
                <a:latin typeface="Noto Sans"/>
                <a:ea typeface="Noto Sans"/>
                <a:cs typeface="Noto Sans"/>
                <a:sym typeface="Noto Sans"/>
              </a:rPr>
              <a:t>Priority the tasks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08654" y="588060"/>
            <a:ext cx="17270691" cy="9244670"/>
            <a:chOff x="0" y="0"/>
            <a:chExt cx="4548659" cy="2434810"/>
          </a:xfrm>
        </p:grpSpPr>
        <p:sp>
          <p:nvSpPr>
            <p:cNvPr id="3" name="Freeform 3"/>
            <p:cNvSpPr/>
            <p:nvPr/>
          </p:nvSpPr>
          <p:spPr>
            <a:xfrm>
              <a:off x="0" y="0"/>
              <a:ext cx="4548660" cy="2434810"/>
            </a:xfrm>
            <a:custGeom>
              <a:avLst/>
              <a:gdLst/>
              <a:ahLst/>
              <a:cxnLst/>
              <a:rect l="l" t="t" r="r" b="b"/>
              <a:pathLst>
                <a:path w="4548660" h="2434810">
                  <a:moveTo>
                    <a:pt x="0" y="0"/>
                  </a:moveTo>
                  <a:lnTo>
                    <a:pt x="4548660" y="0"/>
                  </a:lnTo>
                  <a:lnTo>
                    <a:pt x="4548660" y="2434810"/>
                  </a:lnTo>
                  <a:lnTo>
                    <a:pt x="0" y="2434810"/>
                  </a:lnTo>
                  <a:close/>
                </a:path>
              </a:pathLst>
            </a:custGeom>
            <a:solidFill>
              <a:srgbClr val="9CD58D"/>
            </a:solidFill>
          </p:spPr>
          <p:txBody>
            <a:bodyPr/>
            <a:lstStyle/>
            <a:p>
              <a:endParaRPr lang="en-GB"/>
            </a:p>
          </p:txBody>
        </p:sp>
        <p:sp>
          <p:nvSpPr>
            <p:cNvPr id="4" name="TextBox 4"/>
            <p:cNvSpPr txBox="1"/>
            <p:nvPr/>
          </p:nvSpPr>
          <p:spPr>
            <a:xfrm>
              <a:off x="0" y="-38100"/>
              <a:ext cx="4548659" cy="2472910"/>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2788878" y="730035"/>
            <a:ext cx="12710244" cy="8960722"/>
          </a:xfrm>
          <a:custGeom>
            <a:avLst/>
            <a:gdLst/>
            <a:ahLst/>
            <a:cxnLst/>
            <a:rect l="l" t="t" r="r" b="b"/>
            <a:pathLst>
              <a:path w="12710244" h="8960722">
                <a:moveTo>
                  <a:pt x="0" y="0"/>
                </a:moveTo>
                <a:lnTo>
                  <a:pt x="12710244" y="0"/>
                </a:lnTo>
                <a:lnTo>
                  <a:pt x="12710244" y="8960722"/>
                </a:lnTo>
                <a:lnTo>
                  <a:pt x="0" y="8960722"/>
                </a:lnTo>
                <a:lnTo>
                  <a:pt x="0" y="0"/>
                </a:lnTo>
                <a:close/>
              </a:path>
            </a:pathLst>
          </a:custGeom>
          <a:blipFill>
            <a:blip r:embed="rId2"/>
            <a:stretch>
              <a:fillRect/>
            </a:stretch>
          </a:blipFill>
        </p:spPr>
        <p:txBody>
          <a:bodyPr/>
          <a:lstStyle/>
          <a:p>
            <a:endParaRPr lang="en-GB"/>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94731" y="612461"/>
            <a:ext cx="16898537" cy="9206328"/>
            <a:chOff x="0" y="0"/>
            <a:chExt cx="4450644" cy="2424712"/>
          </a:xfrm>
        </p:grpSpPr>
        <p:sp>
          <p:nvSpPr>
            <p:cNvPr id="3" name="Freeform 3"/>
            <p:cNvSpPr/>
            <p:nvPr/>
          </p:nvSpPr>
          <p:spPr>
            <a:xfrm>
              <a:off x="0" y="0"/>
              <a:ext cx="4450643" cy="2424712"/>
            </a:xfrm>
            <a:custGeom>
              <a:avLst/>
              <a:gdLst/>
              <a:ahLst/>
              <a:cxnLst/>
              <a:rect l="l" t="t" r="r" b="b"/>
              <a:pathLst>
                <a:path w="4450643" h="2424712">
                  <a:moveTo>
                    <a:pt x="0" y="0"/>
                  </a:moveTo>
                  <a:lnTo>
                    <a:pt x="4450643" y="0"/>
                  </a:lnTo>
                  <a:lnTo>
                    <a:pt x="4450643" y="2424712"/>
                  </a:lnTo>
                  <a:lnTo>
                    <a:pt x="0" y="2424712"/>
                  </a:lnTo>
                  <a:close/>
                </a:path>
              </a:pathLst>
            </a:custGeom>
            <a:solidFill>
              <a:srgbClr val="9CD58D"/>
            </a:solidFill>
          </p:spPr>
          <p:txBody>
            <a:bodyPr/>
            <a:lstStyle/>
            <a:p>
              <a:endParaRPr lang="en-GB"/>
            </a:p>
          </p:txBody>
        </p:sp>
        <p:sp>
          <p:nvSpPr>
            <p:cNvPr id="4" name="TextBox 4"/>
            <p:cNvSpPr txBox="1"/>
            <p:nvPr/>
          </p:nvSpPr>
          <p:spPr>
            <a:xfrm>
              <a:off x="0" y="-38100"/>
              <a:ext cx="4450644" cy="2462812"/>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rot="-5400000">
            <a:off x="7998563" y="362748"/>
            <a:ext cx="4218230" cy="5624307"/>
          </a:xfrm>
          <a:custGeom>
            <a:avLst/>
            <a:gdLst/>
            <a:ahLst/>
            <a:cxnLst/>
            <a:rect l="l" t="t" r="r" b="b"/>
            <a:pathLst>
              <a:path w="4218230" h="5624307">
                <a:moveTo>
                  <a:pt x="0" y="0"/>
                </a:moveTo>
                <a:lnTo>
                  <a:pt x="4218230" y="0"/>
                </a:lnTo>
                <a:lnTo>
                  <a:pt x="4218230" y="5624306"/>
                </a:lnTo>
                <a:lnTo>
                  <a:pt x="0" y="5624306"/>
                </a:lnTo>
                <a:lnTo>
                  <a:pt x="0" y="0"/>
                </a:lnTo>
                <a:close/>
              </a:path>
            </a:pathLst>
          </a:custGeom>
          <a:blipFill>
            <a:blip r:embed="rId2"/>
            <a:stretch>
              <a:fillRect/>
            </a:stretch>
          </a:blipFill>
        </p:spPr>
        <p:txBody>
          <a:bodyPr/>
          <a:lstStyle/>
          <a:p>
            <a:endParaRPr lang="en-GB"/>
          </a:p>
        </p:txBody>
      </p:sp>
      <p:sp>
        <p:nvSpPr>
          <p:cNvPr id="6" name="Freeform 6"/>
          <p:cNvSpPr/>
          <p:nvPr/>
        </p:nvSpPr>
        <p:spPr>
          <a:xfrm>
            <a:off x="12919831" y="2349949"/>
            <a:ext cx="4401100" cy="5868134"/>
          </a:xfrm>
          <a:custGeom>
            <a:avLst/>
            <a:gdLst/>
            <a:ahLst/>
            <a:cxnLst/>
            <a:rect l="l" t="t" r="r" b="b"/>
            <a:pathLst>
              <a:path w="4401100" h="5868134">
                <a:moveTo>
                  <a:pt x="0" y="0"/>
                </a:moveTo>
                <a:lnTo>
                  <a:pt x="4401101" y="0"/>
                </a:lnTo>
                <a:lnTo>
                  <a:pt x="4401101" y="5868134"/>
                </a:lnTo>
                <a:lnTo>
                  <a:pt x="0" y="5868134"/>
                </a:lnTo>
                <a:lnTo>
                  <a:pt x="0" y="0"/>
                </a:lnTo>
                <a:close/>
              </a:path>
            </a:pathLst>
          </a:custGeom>
          <a:blipFill>
            <a:blip r:embed="rId3"/>
            <a:stretch>
              <a:fillRect/>
            </a:stretch>
          </a:blipFill>
        </p:spPr>
        <p:txBody>
          <a:bodyPr/>
          <a:lstStyle/>
          <a:p>
            <a:endParaRPr lang="en-GB"/>
          </a:p>
        </p:txBody>
      </p:sp>
      <p:sp>
        <p:nvSpPr>
          <p:cNvPr id="7" name="Freeform 7"/>
          <p:cNvSpPr/>
          <p:nvPr/>
        </p:nvSpPr>
        <p:spPr>
          <a:xfrm rot="-5400000">
            <a:off x="7998563" y="4580978"/>
            <a:ext cx="4218230" cy="5624307"/>
          </a:xfrm>
          <a:custGeom>
            <a:avLst/>
            <a:gdLst/>
            <a:ahLst/>
            <a:cxnLst/>
            <a:rect l="l" t="t" r="r" b="b"/>
            <a:pathLst>
              <a:path w="4218230" h="5624307">
                <a:moveTo>
                  <a:pt x="0" y="0"/>
                </a:moveTo>
                <a:lnTo>
                  <a:pt x="4218230" y="0"/>
                </a:lnTo>
                <a:lnTo>
                  <a:pt x="4218230" y="5624306"/>
                </a:lnTo>
                <a:lnTo>
                  <a:pt x="0" y="5624306"/>
                </a:lnTo>
                <a:lnTo>
                  <a:pt x="0" y="0"/>
                </a:lnTo>
                <a:close/>
              </a:path>
            </a:pathLst>
          </a:custGeom>
          <a:blipFill>
            <a:blip r:embed="rId4"/>
            <a:stretch>
              <a:fillRect/>
            </a:stretch>
          </a:blipFill>
        </p:spPr>
        <p:txBody>
          <a:bodyPr/>
          <a:lstStyle/>
          <a:p>
            <a:endParaRPr lang="en-GB"/>
          </a:p>
        </p:txBody>
      </p:sp>
      <p:sp>
        <p:nvSpPr>
          <p:cNvPr id="8" name="TextBox 8"/>
          <p:cNvSpPr txBox="1"/>
          <p:nvPr/>
        </p:nvSpPr>
        <p:spPr>
          <a:xfrm>
            <a:off x="1474671" y="2360557"/>
            <a:ext cx="5820853" cy="814344"/>
          </a:xfrm>
          <a:prstGeom prst="rect">
            <a:avLst/>
          </a:prstGeom>
        </p:spPr>
        <p:txBody>
          <a:bodyPr lIns="0" tIns="0" rIns="0" bIns="0" rtlCol="0" anchor="t">
            <a:spAutoFit/>
          </a:bodyPr>
          <a:lstStyle/>
          <a:p>
            <a:pPr algn="ctr">
              <a:lnSpc>
                <a:spcPts val="6663"/>
              </a:lnSpc>
            </a:pPr>
            <a:r>
              <a:rPr lang="en-US" sz="4759">
                <a:solidFill>
                  <a:srgbClr val="000000"/>
                </a:solidFill>
                <a:latin typeface="Hammersmith One"/>
                <a:ea typeface="Hammersmith One"/>
                <a:cs typeface="Hammersmith One"/>
                <a:sym typeface="Hammersmith One"/>
              </a:rPr>
              <a:t>Overall Experience</a:t>
            </a:r>
          </a:p>
        </p:txBody>
      </p:sp>
      <p:sp>
        <p:nvSpPr>
          <p:cNvPr id="9" name="TextBox 9"/>
          <p:cNvSpPr txBox="1"/>
          <p:nvPr/>
        </p:nvSpPr>
        <p:spPr>
          <a:xfrm>
            <a:off x="1608462" y="3578588"/>
            <a:ext cx="5820853" cy="2114401"/>
          </a:xfrm>
          <a:prstGeom prst="rect">
            <a:avLst/>
          </a:prstGeom>
        </p:spPr>
        <p:txBody>
          <a:bodyPr lIns="0" tIns="0" rIns="0" bIns="0" rtlCol="0" anchor="t">
            <a:spAutoFit/>
          </a:bodyPr>
          <a:lstStyle/>
          <a:p>
            <a:pPr algn="l">
              <a:lnSpc>
                <a:spcPts val="4200"/>
              </a:lnSpc>
            </a:pPr>
            <a:r>
              <a:rPr lang="en-US" sz="3000">
                <a:solidFill>
                  <a:srgbClr val="000000"/>
                </a:solidFill>
                <a:latin typeface="Noto Sans"/>
                <a:ea typeface="Noto Sans"/>
                <a:cs typeface="Noto Sans"/>
                <a:sym typeface="Noto Sans"/>
              </a:rPr>
              <a:t>Stressful </a:t>
            </a:r>
          </a:p>
          <a:p>
            <a:pPr algn="l">
              <a:lnSpc>
                <a:spcPts val="4200"/>
              </a:lnSpc>
            </a:pPr>
            <a:r>
              <a:rPr lang="en-US" sz="3000">
                <a:solidFill>
                  <a:srgbClr val="000000"/>
                </a:solidFill>
                <a:latin typeface="Noto Sans"/>
                <a:ea typeface="Noto Sans"/>
                <a:cs typeface="Noto Sans"/>
                <a:sym typeface="Noto Sans"/>
              </a:rPr>
              <a:t>Burnout</a:t>
            </a:r>
          </a:p>
          <a:p>
            <a:pPr algn="l">
              <a:lnSpc>
                <a:spcPts val="4200"/>
              </a:lnSpc>
            </a:pPr>
            <a:r>
              <a:rPr lang="en-US" sz="3000">
                <a:solidFill>
                  <a:srgbClr val="000000"/>
                </a:solidFill>
                <a:latin typeface="Noto Sans"/>
                <a:ea typeface="Noto Sans"/>
                <a:cs typeface="Noto Sans"/>
                <a:sym typeface="Noto Sans"/>
              </a:rPr>
              <a:t>Learn new skills</a:t>
            </a:r>
          </a:p>
          <a:p>
            <a:pPr algn="l">
              <a:lnSpc>
                <a:spcPts val="4200"/>
              </a:lnSpc>
              <a:spcBef>
                <a:spcPct val="0"/>
              </a:spcBef>
            </a:pPr>
            <a:r>
              <a:rPr lang="en-US" sz="3000">
                <a:solidFill>
                  <a:srgbClr val="000000"/>
                </a:solidFill>
                <a:latin typeface="Noto Sans"/>
                <a:ea typeface="Noto Sans"/>
                <a:cs typeface="Noto Sans"/>
                <a:sym typeface="Noto Sans"/>
              </a:rPr>
              <a:t>Develop my research skill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9CD58D"/>
        </a:solidFill>
        <a:effectLst/>
      </p:bgPr>
    </p:bg>
    <p:spTree>
      <p:nvGrpSpPr>
        <p:cNvPr id="1" name=""/>
        <p:cNvGrpSpPr/>
        <p:nvPr/>
      </p:nvGrpSpPr>
      <p:grpSpPr>
        <a:xfrm>
          <a:off x="0" y="0"/>
          <a:ext cx="0" cy="0"/>
          <a:chOff x="0" y="0"/>
          <a:chExt cx="0" cy="0"/>
        </a:xfrm>
      </p:grpSpPr>
      <p:sp>
        <p:nvSpPr>
          <p:cNvPr id="2" name="TextBox 2"/>
          <p:cNvSpPr txBox="1"/>
          <p:nvPr/>
        </p:nvSpPr>
        <p:spPr>
          <a:xfrm>
            <a:off x="274293" y="821737"/>
            <a:ext cx="17739414" cy="9400009"/>
          </a:xfrm>
          <a:prstGeom prst="rect">
            <a:avLst/>
          </a:prstGeom>
        </p:spPr>
        <p:txBody>
          <a:bodyPr wrap="square" lIns="0" tIns="0" rIns="0" bIns="0" rtlCol="0" anchor="t">
            <a:spAutoFit/>
          </a:bodyPr>
          <a:lstStyle/>
          <a:p>
            <a:r>
              <a:rPr lang="en-US" sz="1700" dirty="0" err="1"/>
              <a:t>Harrouk</a:t>
            </a:r>
            <a:r>
              <a:rPr lang="en-US" sz="1700" dirty="0"/>
              <a:t>, C. (2019). </a:t>
            </a:r>
            <a:r>
              <a:rPr lang="en-US" sz="1700" dirty="0" err="1"/>
              <a:t>LAVA+Aspect</a:t>
            </a:r>
            <a:r>
              <a:rPr lang="en-US" sz="1700" dirty="0"/>
              <a:t> design the Central Park of Ho Chi Minh City. [online] </a:t>
            </a:r>
            <a:r>
              <a:rPr lang="en-US" sz="1700" dirty="0" err="1"/>
              <a:t>ArchDaily</a:t>
            </a:r>
            <a:r>
              <a:rPr lang="en-US" sz="1700" dirty="0"/>
              <a:t>. Available at: https://www.archdaily.com/922558/lava-plus-aspect-design-the-central-park-of-ho-chi-minh-city [Accessed 10 Mar. 2026].</a:t>
            </a:r>
            <a:endParaRPr lang="en-GB" sz="1700" dirty="0"/>
          </a:p>
          <a:p>
            <a:r>
              <a:rPr lang="en-US" sz="1700" dirty="0"/>
              <a:t>Florian, M.-C. (2025). </a:t>
            </a:r>
            <a:r>
              <a:rPr lang="en-US" sz="1700" dirty="0" err="1"/>
              <a:t>Kongjian</a:t>
            </a:r>
            <a:r>
              <a:rPr lang="en-US" sz="1700" dirty="0"/>
              <a:t> Yu, Creator of the Sponge City Concept, Passes Away in Brazil Plane Crash. [online] </a:t>
            </a:r>
            <a:r>
              <a:rPr lang="en-US" sz="1700" dirty="0" err="1"/>
              <a:t>ArchDaily</a:t>
            </a:r>
            <a:r>
              <a:rPr lang="en-US" sz="1700" dirty="0"/>
              <a:t>. Available at: https://www.archdaily.com/1034437/kongjian-yu-creator-of-the-sponge-city-concept-passes-away-in-brazil-plane-crash (Accessed 10 Mar. 2026).</a:t>
            </a:r>
            <a:endParaRPr lang="en-GB" sz="1700" dirty="0"/>
          </a:p>
          <a:p>
            <a:r>
              <a:rPr lang="en-US" sz="1700" dirty="0" err="1"/>
              <a:t>Ghisleni</a:t>
            </a:r>
            <a:r>
              <a:rPr lang="en-US" sz="1700" dirty="0"/>
              <a:t>, C. (2024) 'Urban Landscape as an "Art of Survival”: An interview with </a:t>
            </a:r>
            <a:r>
              <a:rPr lang="en-US" sz="1700" dirty="0" err="1"/>
              <a:t>Kongjian</a:t>
            </a:r>
            <a:r>
              <a:rPr lang="en-US" sz="1700" dirty="0"/>
              <a:t> Yu, the Advocate of the Sponge Cities Concept', </a:t>
            </a:r>
            <a:r>
              <a:rPr lang="en-US" sz="1700" dirty="0" err="1"/>
              <a:t>ArchDaily</a:t>
            </a:r>
            <a:r>
              <a:rPr lang="en-US" sz="1700" dirty="0"/>
              <a:t>, 23 June. Available at: https://www.archdaily.com/1017697/urban-landscape-as-an-art-of-survival-an-interview-with-kongjian-yu-the-advocate-of-the-sponge-cities-concept (Accessed: 10 Mar 2026).</a:t>
            </a:r>
            <a:endParaRPr lang="en-GB" sz="1700" dirty="0"/>
          </a:p>
          <a:p>
            <a:r>
              <a:rPr lang="en-US" sz="1700" dirty="0" err="1"/>
              <a:t>ArchDaily</a:t>
            </a:r>
            <a:r>
              <a:rPr lang="en-US" sz="1700" dirty="0"/>
              <a:t> (2013) 'Red Ribbon Park / </a:t>
            </a:r>
            <a:r>
              <a:rPr lang="en-US" sz="1700" dirty="0" err="1"/>
              <a:t>Turenscape</a:t>
            </a:r>
            <a:r>
              <a:rPr lang="en-US" sz="1700" dirty="0"/>
              <a:t>', </a:t>
            </a:r>
            <a:r>
              <a:rPr lang="en-US" sz="1700" dirty="0" err="1"/>
              <a:t>ArchDaily</a:t>
            </a:r>
            <a:r>
              <a:rPr lang="en-US" sz="1700" dirty="0"/>
              <a:t>, 7 November. Available at: https://www.archdaily.com/445661/red-ribbon-park-turenscape (Accessed: 15 Mar 2026).</a:t>
            </a:r>
            <a:endParaRPr lang="en-GB" sz="1700" dirty="0"/>
          </a:p>
          <a:p>
            <a:r>
              <a:rPr lang="en-US" sz="1700" dirty="0" err="1"/>
              <a:t>Landezine</a:t>
            </a:r>
            <a:r>
              <a:rPr lang="en-US" sz="1700" dirty="0"/>
              <a:t> (2012) 'The Qinhuangdao Beach Restoration by </a:t>
            </a:r>
            <a:r>
              <a:rPr lang="en-US" sz="1700" dirty="0" err="1"/>
              <a:t>Turenscape</a:t>
            </a:r>
            <a:r>
              <a:rPr lang="en-US" sz="1700" dirty="0"/>
              <a:t>', </a:t>
            </a:r>
            <a:r>
              <a:rPr lang="en-US" sz="1700" dirty="0" err="1"/>
              <a:t>Landezine</a:t>
            </a:r>
            <a:r>
              <a:rPr lang="en-US" sz="1700" dirty="0"/>
              <a:t>, 16 February. Available at: https://landezine.com/the-qinhuangdao-beach-restoration-by-turenscape/ (Accessed:15 Mar 2026).</a:t>
            </a:r>
            <a:endParaRPr lang="en-GB" sz="1700" dirty="0"/>
          </a:p>
          <a:p>
            <a:r>
              <a:rPr lang="en-US" sz="1700" dirty="0" err="1"/>
              <a:t>Turenscape</a:t>
            </a:r>
            <a:r>
              <a:rPr lang="en-US" sz="1700" dirty="0"/>
              <a:t>. (2011, August 30). The Qinhuangdao Beach Restoration by </a:t>
            </a:r>
            <a:r>
              <a:rPr lang="en-US" sz="1700" dirty="0" err="1"/>
              <a:t>Turenscape</a:t>
            </a:r>
            <a:r>
              <a:rPr lang="en-US" sz="1700" dirty="0"/>
              <a:t>. </a:t>
            </a:r>
            <a:r>
              <a:rPr lang="fr-FR" sz="1700" dirty="0" err="1"/>
              <a:t>Landezine</a:t>
            </a:r>
            <a:r>
              <a:rPr lang="fr-FR" sz="1700" dirty="0"/>
              <a:t>. https://landezine.com/the-qinhuangdao-beach-restoration-by-turenscape/</a:t>
            </a:r>
            <a:endParaRPr lang="en-GB" sz="1700" dirty="0"/>
          </a:p>
          <a:p>
            <a:r>
              <a:rPr lang="en-GB" sz="1700" dirty="0"/>
              <a:t>Camarero, J. J., Sánchez-Salguero, R., Ribas, M., </a:t>
            </a:r>
            <a:r>
              <a:rPr lang="en-GB" sz="1700" dirty="0" err="1"/>
              <a:t>Touchan</a:t>
            </a:r>
            <a:r>
              <a:rPr lang="en-GB" sz="1700" dirty="0"/>
              <a:t>, R., Andreu-Hayles, L., Dorado-</a:t>
            </a:r>
            <a:r>
              <a:rPr lang="en-GB" sz="1700" dirty="0" err="1"/>
              <a:t>Liñán</a:t>
            </a:r>
            <a:r>
              <a:rPr lang="en-GB" sz="1700" dirty="0"/>
              <a:t>, I., Meko, D. M. and Gutiérrez, E. (2020) 'Biogeographic, Atmospheric, and Climatic Factors Influencing Tree Growth in Mediterranean Aleppo Pine Forests', Forests, 11(7), p. 736. Available at: https://doi.org/10.3390/f11070736.</a:t>
            </a:r>
          </a:p>
          <a:p>
            <a:r>
              <a:rPr lang="en-GB" sz="1700" dirty="0" err="1"/>
              <a:t>Pouris</a:t>
            </a:r>
            <a:r>
              <a:rPr lang="en-GB" sz="1700" dirty="0"/>
              <a:t>, J. and </a:t>
            </a:r>
            <a:r>
              <a:rPr lang="en-GB" sz="1700" dirty="0" err="1"/>
              <a:t>Rhizopoulou</a:t>
            </a:r>
            <a:r>
              <a:rPr lang="en-GB" sz="1700" dirty="0"/>
              <a:t>, S. (2025) 'Metabolic and Stomatal Traits of Pancratium </a:t>
            </a:r>
            <a:r>
              <a:rPr lang="en-GB" sz="1700" dirty="0" err="1"/>
              <a:t>maritimum</a:t>
            </a:r>
            <a:r>
              <a:rPr lang="en-GB" sz="1700" dirty="0"/>
              <a:t> L. (Sand Daffodil) Subjected to Induced Salinity', Stresses, 5(1), p. 14. Available at: https://doi.org/10.3390/stresses5010014.</a:t>
            </a:r>
          </a:p>
          <a:p>
            <a:r>
              <a:rPr lang="en-GB" sz="1700" dirty="0"/>
              <a:t>de la Riva, E. G., Lloret, F., Pérez-Ramos, I. M., </a:t>
            </a:r>
            <a:r>
              <a:rPr lang="en-GB" sz="1700" dirty="0" err="1"/>
              <a:t>Marañón</a:t>
            </a:r>
            <a:r>
              <a:rPr lang="en-GB" sz="1700" dirty="0"/>
              <a:t>, T., Navarro-Fernández, C. M., Olmo, M. and Villar, R. (2016) 'The importance of functional diversity in the stability of Mediterranean shrubland communities after the impact of extreme climatic events', Journal of Plant Ecology, 10(2), pp. 281–293. Available at: https://doi.org/10.1093/jpe/rtw027.</a:t>
            </a:r>
          </a:p>
          <a:p>
            <a:r>
              <a:rPr lang="en-GB" sz="1700" dirty="0"/>
              <a:t>Cortés-Fernández, I., Sureda, A., Adrover, M., Caprioli, G., Maggi, F., Gil-Vives, L. and Capó, X. (2022) 'Antioxidant and anti-inflammatory potential of rhizome aqueous extract of sea holly (Eryngium </a:t>
            </a:r>
            <a:r>
              <a:rPr lang="en-GB" sz="1700" dirty="0" err="1"/>
              <a:t>maritimum</a:t>
            </a:r>
            <a:r>
              <a:rPr lang="en-GB" sz="1700" dirty="0"/>
              <a:t> L.)', Ecology and Evolution, 12(7), e9164. Available at: https://doi.org/10.1002/ece3.9164.</a:t>
            </a:r>
          </a:p>
          <a:p>
            <a:r>
              <a:rPr lang="en-US" sz="1700" dirty="0"/>
              <a:t>Field Operations (no date) James Corner, FASLA, PLA. Available at: https://www.fieldoperations.net/studio/people/james-corner-fasla-pla (Accessed: 10 Mar 2026).</a:t>
            </a:r>
            <a:endParaRPr lang="en-GB" sz="1700" dirty="0"/>
          </a:p>
          <a:p>
            <a:r>
              <a:rPr lang="en-US" sz="1700" dirty="0" err="1"/>
              <a:t>Mazade</a:t>
            </a:r>
            <a:r>
              <a:rPr lang="en-US" sz="1700" dirty="0"/>
              <a:t>, K. (2023) 'SOM connects block-long glulam bridge to the High Line', Dezeen. Available at: https://www.dezeen.com/2023/05/18/som-block-long-glulam-bridge-high-line/ (Accessed: 10 Mar 2026).</a:t>
            </a:r>
            <a:endParaRPr lang="en-GB" sz="1700" dirty="0"/>
          </a:p>
          <a:p>
            <a:r>
              <a:rPr lang="en-US" sz="1700" dirty="0"/>
              <a:t>Skerl, U. (2024). Office Profile: West 8. [online] Landscape Architecture Platform | </a:t>
            </a:r>
            <a:r>
              <a:rPr lang="en-US" sz="1700" dirty="0" err="1"/>
              <a:t>Landezine</a:t>
            </a:r>
            <a:r>
              <a:rPr lang="en-US" sz="1700" dirty="0"/>
              <a:t>. Available at: https://landezine.com/office-profile-west-8/ (Accessed 15 Mar. 2026).</a:t>
            </a:r>
            <a:endParaRPr lang="en-GB" sz="1700" dirty="0"/>
          </a:p>
          <a:p>
            <a:r>
              <a:rPr lang="en-US" sz="1700" dirty="0" err="1"/>
              <a:t>Landezine</a:t>
            </a:r>
            <a:r>
              <a:rPr lang="en-US" sz="1700" dirty="0"/>
              <a:t> (2015). Jubilee Gardens by West 8. [online] </a:t>
            </a:r>
            <a:r>
              <a:rPr lang="en-US" sz="1700" dirty="0" err="1"/>
              <a:t>Landezine</a:t>
            </a:r>
            <a:r>
              <a:rPr lang="en-US" sz="1700" dirty="0"/>
              <a:t>. Available at: https://landezine.com/jubilee-gardens-by-west-8/ (Accessed 15 Mar. 2026).</a:t>
            </a:r>
            <a:endParaRPr lang="en-GB" sz="1700" dirty="0"/>
          </a:p>
          <a:p>
            <a:r>
              <a:rPr lang="en-US" sz="1700" dirty="0"/>
              <a:t> </a:t>
            </a:r>
            <a:endParaRPr lang="en-GB" sz="1700" dirty="0"/>
          </a:p>
          <a:p>
            <a:r>
              <a:rPr lang="en-US" sz="1700" dirty="0"/>
              <a:t>Reina-Rozo, J. D. (2021). Art, energy, and technology: The </a:t>
            </a:r>
            <a:r>
              <a:rPr lang="en-US" sz="1700" dirty="0" err="1"/>
              <a:t>Solarpunk</a:t>
            </a:r>
            <a:r>
              <a:rPr lang="en-US" sz="1700" dirty="0"/>
              <a:t> movement. International Journal of Engineering, Social Justice and Peace, 8(1), 47-60. https://doi.org/10.24908/ijesjp.v8i1.14292.(Accessed: 20 Mar 2026).</a:t>
            </a:r>
            <a:endParaRPr lang="en-GB" sz="1700" dirty="0"/>
          </a:p>
          <a:p>
            <a:r>
              <a:rPr lang="en-US" sz="1700" dirty="0"/>
              <a:t>Gillam, W.J. (2023) 'A </a:t>
            </a:r>
            <a:r>
              <a:rPr lang="en-US" sz="1700" dirty="0" err="1"/>
              <a:t>Solarpunk</a:t>
            </a:r>
            <a:r>
              <a:rPr lang="en-US" sz="1700" dirty="0"/>
              <a:t> Manifesto: Turning Imaginary into Reality' , Philosophies, 8, article 73. Available at: https://doi.org/10.3390/philosophies8040073  (Accessed: 20 Mar 2026).</a:t>
            </a:r>
            <a:endParaRPr lang="en-GB" sz="1700" dirty="0"/>
          </a:p>
          <a:p>
            <a:r>
              <a:rPr lang="en-US" sz="1700" dirty="0"/>
              <a:t>Greenroofs.com (2022). Gardens by the Bay, </a:t>
            </a:r>
            <a:r>
              <a:rPr lang="en-US" sz="1700" dirty="0" err="1"/>
              <a:t>Supertrees</a:t>
            </a:r>
            <a:r>
              <a:rPr lang="en-US" sz="1700" dirty="0"/>
              <a:t>. [online] Greenroofs.com. Available at: https://www.greenroofs.com/projects/gardens-by-the-bay-supertrees/ (Accessed 20 Mar. 2026).</a:t>
            </a:r>
            <a:endParaRPr lang="en-GB" sz="1700" dirty="0"/>
          </a:p>
          <a:p>
            <a:r>
              <a:rPr lang="en-US" sz="1700" dirty="0" err="1"/>
              <a:t>Archdaily</a:t>
            </a:r>
            <a:r>
              <a:rPr lang="en-US" sz="1700" dirty="0"/>
              <a:t> (2012). Gardens by the Bay / Grant Associates. [online] </a:t>
            </a:r>
            <a:r>
              <a:rPr lang="en-US" sz="1700" dirty="0" err="1"/>
              <a:t>ArchDaily</a:t>
            </a:r>
            <a:r>
              <a:rPr lang="en-US" sz="1700" dirty="0"/>
              <a:t>. Available at: https://www.archdaily.com/254471/gardens-by-the-bay-grant-associates (Accessed 22 Mar. 2026).</a:t>
            </a:r>
            <a:endParaRPr lang="en-GB" sz="1700" dirty="0"/>
          </a:p>
          <a:p>
            <a:r>
              <a:rPr lang="en-US" sz="1700" dirty="0"/>
              <a:t>Rampal-Guiducci, J. (2024) 'Prado beaches: the City of Marseille carries out early reprofiling', Gomet', 3 March. Available at: https://gomet.net/plages-du-prado-un-reprofilage-precoce/ (Accessed: 10 Mar 2026).</a:t>
            </a:r>
            <a:endParaRPr lang="en-GB" sz="1700" dirty="0"/>
          </a:p>
          <a:p>
            <a:r>
              <a:rPr lang="en-US" sz="1700" dirty="0"/>
              <a:t>City of Marseille - 6th and 8th Arrondissements (2025) 'Master plan for the development of the South Coast', Ville de Marseille. Available at: https://mairie-marseille6-8.fr/votre-mairie/actualites/plan-guide-damenagement-du-littoral-sud(Accessed: 10 Mar 2026)</a:t>
            </a:r>
            <a:endParaRPr lang="en-GB" sz="1700" dirty="0"/>
          </a:p>
          <a:p>
            <a:r>
              <a:rPr lang="vi-VN" sz="1700" dirty="0" err="1"/>
              <a:t>Ville</a:t>
            </a:r>
            <a:r>
              <a:rPr lang="vi-VN" sz="1700" dirty="0"/>
              <a:t> de </a:t>
            </a:r>
            <a:r>
              <a:rPr lang="vi-VN" sz="1700" dirty="0" err="1"/>
              <a:t>Marseille</a:t>
            </a:r>
            <a:r>
              <a:rPr lang="vi-VN" sz="1700" dirty="0"/>
              <a:t> (2018) </a:t>
            </a:r>
            <a:r>
              <a:rPr lang="vi-VN" sz="1700" dirty="0" err="1"/>
              <a:t>Program</a:t>
            </a:r>
            <a:r>
              <a:rPr lang="vi-VN" sz="1700" dirty="0"/>
              <a:t> </a:t>
            </a:r>
            <a:r>
              <a:rPr lang="vi-VN" sz="1700" dirty="0" err="1"/>
              <a:t>study</a:t>
            </a:r>
            <a:r>
              <a:rPr lang="vi-VN" sz="1700" dirty="0"/>
              <a:t> </a:t>
            </a:r>
            <a:r>
              <a:rPr lang="vi-VN" sz="1700" dirty="0" err="1"/>
              <a:t>for</a:t>
            </a:r>
            <a:r>
              <a:rPr lang="vi-VN" sz="1700" dirty="0"/>
              <a:t> the </a:t>
            </a:r>
            <a:r>
              <a:rPr lang="vi-VN" sz="1700" dirty="0" err="1"/>
              <a:t>global</a:t>
            </a:r>
            <a:r>
              <a:rPr lang="vi-VN" sz="1700" dirty="0"/>
              <a:t> </a:t>
            </a:r>
            <a:r>
              <a:rPr lang="vi-VN" sz="1700" dirty="0" err="1"/>
              <a:t>enhancement</a:t>
            </a:r>
            <a:r>
              <a:rPr lang="vi-VN" sz="1700" dirty="0"/>
              <a:t> </a:t>
            </a:r>
            <a:r>
              <a:rPr lang="vi-VN" sz="1700" dirty="0" err="1"/>
              <a:t>of</a:t>
            </a:r>
            <a:r>
              <a:rPr lang="vi-VN" sz="1700" dirty="0"/>
              <a:t> the </a:t>
            </a:r>
            <a:r>
              <a:rPr lang="vi-VN" sz="1700" dirty="0" err="1"/>
              <a:t>Prado</a:t>
            </a:r>
            <a:r>
              <a:rPr lang="vi-VN" sz="1700" dirty="0"/>
              <a:t> </a:t>
            </a:r>
            <a:r>
              <a:rPr lang="vi-VN" sz="1700" dirty="0" err="1"/>
              <a:t>Seaside</a:t>
            </a:r>
            <a:r>
              <a:rPr lang="vi-VN" sz="1700" dirty="0"/>
              <a:t> </a:t>
            </a:r>
            <a:r>
              <a:rPr lang="vi-VN" sz="1700" dirty="0" err="1"/>
              <a:t>Park</a:t>
            </a:r>
            <a:r>
              <a:rPr lang="vi-VN" sz="1700" dirty="0"/>
              <a:t> in </a:t>
            </a:r>
            <a:r>
              <a:rPr lang="vi-VN" sz="1700" dirty="0" err="1"/>
              <a:t>Marseille</a:t>
            </a:r>
            <a:r>
              <a:rPr lang="vi-VN" sz="1700" dirty="0"/>
              <a:t>: </a:t>
            </a:r>
            <a:r>
              <a:rPr lang="vi-VN" sz="1700" dirty="0" err="1"/>
              <a:t>Phase</a:t>
            </a:r>
            <a:r>
              <a:rPr lang="vi-VN" sz="1700" dirty="0"/>
              <a:t> 1 - </a:t>
            </a:r>
            <a:r>
              <a:rPr lang="vi-VN" sz="1700" dirty="0" err="1"/>
              <a:t>Diagnostic</a:t>
            </a:r>
            <a:r>
              <a:rPr lang="vi-VN" sz="1700" dirty="0"/>
              <a:t> </a:t>
            </a:r>
            <a:r>
              <a:rPr lang="vi-VN" sz="1700" dirty="0" err="1"/>
              <a:t>study</a:t>
            </a:r>
            <a:r>
              <a:rPr lang="vi-VN" sz="1700" dirty="0"/>
              <a:t>. </a:t>
            </a:r>
            <a:r>
              <a:rPr lang="vi-VN" sz="1700" dirty="0" err="1"/>
              <a:t>Marseille</a:t>
            </a:r>
            <a:r>
              <a:rPr lang="vi-VN" sz="1700" dirty="0"/>
              <a:t>: </a:t>
            </a:r>
            <a:r>
              <a:rPr lang="vi-VN" sz="1700" dirty="0" err="1"/>
              <a:t>Ville</a:t>
            </a:r>
            <a:r>
              <a:rPr lang="vi-VN" sz="1700" dirty="0"/>
              <a:t> de </a:t>
            </a:r>
            <a:r>
              <a:rPr lang="vi-VN" sz="1700" dirty="0" err="1"/>
              <a:t>Marseille</a:t>
            </a:r>
            <a:r>
              <a:rPr lang="vi-VN" sz="1700" dirty="0"/>
              <a:t>. (</a:t>
            </a:r>
            <a:r>
              <a:rPr lang="vi-VN" sz="1700" dirty="0" err="1"/>
              <a:t>Accessed</a:t>
            </a:r>
            <a:r>
              <a:rPr lang="vi-VN" sz="1700" dirty="0"/>
              <a:t>: 10 </a:t>
            </a:r>
            <a:r>
              <a:rPr lang="vi-VN" sz="1700" dirty="0" err="1"/>
              <a:t>Mar</a:t>
            </a:r>
            <a:r>
              <a:rPr lang="vi-VN" sz="1700" dirty="0"/>
              <a:t> 2026)</a:t>
            </a:r>
            <a:endParaRPr lang="en-GB" sz="1700" dirty="0"/>
          </a:p>
          <a:p>
            <a:pPr algn="l">
              <a:lnSpc>
                <a:spcPts val="1925"/>
              </a:lnSpc>
              <a:spcBef>
                <a:spcPct val="0"/>
              </a:spcBef>
            </a:pPr>
            <a:endParaRPr lang="en-US" sz="1700" dirty="0">
              <a:solidFill>
                <a:srgbClr val="000000"/>
              </a:solidFill>
              <a:latin typeface="Noto Sans"/>
              <a:ea typeface="Noto Sans"/>
              <a:cs typeface="Noto Sans"/>
              <a:sym typeface="Noto Sans"/>
            </a:endParaRPr>
          </a:p>
        </p:txBody>
      </p:sp>
      <p:sp>
        <p:nvSpPr>
          <p:cNvPr id="3" name="TextBox 3"/>
          <p:cNvSpPr txBox="1"/>
          <p:nvPr/>
        </p:nvSpPr>
        <p:spPr>
          <a:xfrm>
            <a:off x="274293" y="35967"/>
            <a:ext cx="4393747" cy="814344"/>
          </a:xfrm>
          <a:prstGeom prst="rect">
            <a:avLst/>
          </a:prstGeom>
        </p:spPr>
        <p:txBody>
          <a:bodyPr lIns="0" tIns="0" rIns="0" bIns="0" rtlCol="0" anchor="t">
            <a:spAutoFit/>
          </a:bodyPr>
          <a:lstStyle/>
          <a:p>
            <a:pPr algn="ctr">
              <a:lnSpc>
                <a:spcPts val="6663"/>
              </a:lnSpc>
            </a:pPr>
            <a:r>
              <a:rPr lang="en-US" sz="4759" dirty="0">
                <a:solidFill>
                  <a:srgbClr val="000000"/>
                </a:solidFill>
                <a:latin typeface="Hammersmith One"/>
                <a:ea typeface="Hammersmith One"/>
                <a:cs typeface="Hammersmith One"/>
                <a:sym typeface="Hammersmith One"/>
              </a:rPr>
              <a:t>Reference list: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4315007" y="4479944"/>
            <a:ext cx="9657986" cy="1422362"/>
          </a:xfrm>
          <a:prstGeom prst="rect">
            <a:avLst/>
          </a:prstGeom>
        </p:spPr>
        <p:txBody>
          <a:bodyPr lIns="0" tIns="0" rIns="0" bIns="0" rtlCol="0" anchor="t">
            <a:spAutoFit/>
          </a:bodyPr>
          <a:lstStyle/>
          <a:p>
            <a:pPr algn="l">
              <a:lnSpc>
                <a:spcPts val="10999"/>
              </a:lnSpc>
            </a:pPr>
            <a:r>
              <a:rPr lang="en-US" sz="9999">
                <a:solidFill>
                  <a:srgbClr val="000000"/>
                </a:solidFill>
                <a:latin typeface="Brittany"/>
                <a:ea typeface="Brittany"/>
                <a:cs typeface="Brittany"/>
                <a:sym typeface="Brittany"/>
              </a:rPr>
              <a:t>THANK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9CD58D"/>
        </a:solidFill>
        <a:effectLst/>
      </p:bgPr>
    </p:bg>
    <p:spTree>
      <p:nvGrpSpPr>
        <p:cNvPr id="1" name=""/>
        <p:cNvGrpSpPr/>
        <p:nvPr/>
      </p:nvGrpSpPr>
      <p:grpSpPr>
        <a:xfrm>
          <a:off x="0" y="0"/>
          <a:ext cx="0" cy="0"/>
          <a:chOff x="0" y="0"/>
          <a:chExt cx="0" cy="0"/>
        </a:xfrm>
      </p:grpSpPr>
      <p:sp>
        <p:nvSpPr>
          <p:cNvPr id="2" name="TextBox 2"/>
          <p:cNvSpPr txBox="1"/>
          <p:nvPr/>
        </p:nvSpPr>
        <p:spPr>
          <a:xfrm>
            <a:off x="5794908" y="4648527"/>
            <a:ext cx="6698184" cy="1104247"/>
          </a:xfrm>
          <a:prstGeom prst="rect">
            <a:avLst/>
          </a:prstGeom>
        </p:spPr>
        <p:txBody>
          <a:bodyPr lIns="0" tIns="0" rIns="0" bIns="0" rtlCol="0" anchor="t">
            <a:spAutoFit/>
          </a:bodyPr>
          <a:lstStyle/>
          <a:p>
            <a:pPr algn="ctr">
              <a:lnSpc>
                <a:spcPts val="8480"/>
              </a:lnSpc>
            </a:pPr>
            <a:r>
              <a:rPr lang="en-US" sz="8000">
                <a:solidFill>
                  <a:srgbClr val="000000"/>
                </a:solidFill>
                <a:latin typeface="Hammersmith One"/>
                <a:ea typeface="Hammersmith One"/>
                <a:cs typeface="Hammersmith One"/>
                <a:sym typeface="Hammersmith One"/>
              </a:rPr>
              <a:t>QUESTIONS??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TotalTime>
  <Words>1769</Words>
  <Application>Microsoft Office PowerPoint</Application>
  <PresentationFormat>Custom</PresentationFormat>
  <Paragraphs>183</Paragraphs>
  <Slides>17</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17</vt:i4>
      </vt:variant>
    </vt:vector>
  </HeadingPairs>
  <TitlesOfParts>
    <vt:vector size="26" baseType="lpstr">
      <vt:lpstr>Times New Roman</vt:lpstr>
      <vt:lpstr>Wingdings</vt:lpstr>
      <vt:lpstr>Hammersmith One</vt:lpstr>
      <vt:lpstr>Calibri</vt:lpstr>
      <vt:lpstr>Noto Sans</vt:lpstr>
      <vt:lpstr>Segoe UI Symbol</vt:lpstr>
      <vt:lpstr>Brittany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Creative and Minimal Portfolio Presentation</dc:title>
  <cp:lastModifiedBy>Vi Nguyễn</cp:lastModifiedBy>
  <cp:revision>4</cp:revision>
  <dcterms:created xsi:type="dcterms:W3CDTF">2006-08-16T00:00:00Z</dcterms:created>
  <dcterms:modified xsi:type="dcterms:W3CDTF">2026-04-07T10:58:05Z</dcterms:modified>
  <dc:identifier>DAHFi65DVno</dc:identifier>
</cp:coreProperties>
</file>