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Sedgwick Ave" charset="1" panose="00000500000000000000"/>
      <p:regular r:id="rId23"/>
    </p:embeddedFont>
    <p:embeddedFont>
      <p:font typeface="Hatton" charset="1" panose="00000500000000000000"/>
      <p:regular r:id="rId24"/>
    </p:embeddedFont>
    <p:embeddedFont>
      <p:font typeface="Yeseva One" charset="1" panose="00000500000000000000"/>
      <p:regular r:id="rId25"/>
    </p:embeddedFont>
    <p:embeddedFont>
      <p:font typeface="Paytone One" charset="1" panose="00000500000000000000"/>
      <p:regular r:id="rId26"/>
    </p:embeddedFont>
    <p:embeddedFont>
      <p:font typeface="Anton" charset="1" panose="00000500000000000000"/>
      <p:regular r:id="rId27"/>
    </p:embeddedFont>
    <p:embeddedFont>
      <p:font typeface="Noto Sans Bold" charset="1" panose="020B0802040504020204"/>
      <p:regular r:id="rId28"/>
    </p:embeddedFont>
    <p:embeddedFont>
      <p:font typeface="Cabin" charset="1" panose="00000500000000000000"/>
      <p:regular r:id="rId29"/>
    </p:embeddedFont>
    <p:embeddedFont>
      <p:font typeface="Muli" charset="1" panose="000005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1.png" Type="http://schemas.openxmlformats.org/officeDocument/2006/relationships/image"/><Relationship Id="rId9" Target="../media/image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1.png" Type="http://schemas.openxmlformats.org/officeDocument/2006/relationships/image"/><Relationship Id="rId9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1.png" Type="http://schemas.openxmlformats.org/officeDocument/2006/relationships/image"/><Relationship Id="rId9" Target="../media/image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7610642">
            <a:off x="5216816" y="3178931"/>
            <a:ext cx="19683941" cy="10287000"/>
            <a:chOff x="0" y="0"/>
            <a:chExt cx="518424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248" cy="2709333"/>
            </a:xfrm>
            <a:custGeom>
              <a:avLst/>
              <a:gdLst/>
              <a:ahLst/>
              <a:cxnLst/>
              <a:rect r="r" b="b" t="t" l="l"/>
              <a:pathLst>
                <a:path h="2709333" w="5184248">
                  <a:moveTo>
                    <a:pt x="0" y="0"/>
                  </a:moveTo>
                  <a:lnTo>
                    <a:pt x="5184248" y="0"/>
                  </a:lnTo>
                  <a:lnTo>
                    <a:pt x="518424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24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27815" y="5700121"/>
            <a:ext cx="599292" cy="599292"/>
          </a:xfrm>
          <a:custGeom>
            <a:avLst/>
            <a:gdLst/>
            <a:ahLst/>
            <a:cxnLst/>
            <a:rect r="r" b="b" t="t" l="l"/>
            <a:pathLst>
              <a:path h="599292" w="599292">
                <a:moveTo>
                  <a:pt x="0" y="0"/>
                </a:moveTo>
                <a:lnTo>
                  <a:pt x="599292" y="0"/>
                </a:lnTo>
                <a:lnTo>
                  <a:pt x="599292" y="599293"/>
                </a:lnTo>
                <a:lnTo>
                  <a:pt x="0" y="5992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57321" y="3873576"/>
            <a:ext cx="878345" cy="878345"/>
          </a:xfrm>
          <a:custGeom>
            <a:avLst/>
            <a:gdLst/>
            <a:ahLst/>
            <a:cxnLst/>
            <a:rect r="r" b="b" t="t" l="l"/>
            <a:pathLst>
              <a:path h="878345" w="878345">
                <a:moveTo>
                  <a:pt x="0" y="0"/>
                </a:moveTo>
                <a:lnTo>
                  <a:pt x="878345" y="0"/>
                </a:lnTo>
                <a:lnTo>
                  <a:pt x="878345" y="878344"/>
                </a:lnTo>
                <a:lnTo>
                  <a:pt x="0" y="8783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766869" y="923982"/>
            <a:ext cx="5615795" cy="8439037"/>
          </a:xfrm>
          <a:custGeom>
            <a:avLst/>
            <a:gdLst/>
            <a:ahLst/>
            <a:cxnLst/>
            <a:rect r="r" b="b" t="t" l="l"/>
            <a:pathLst>
              <a:path h="8439037" w="5615795">
                <a:moveTo>
                  <a:pt x="0" y="0"/>
                </a:moveTo>
                <a:lnTo>
                  <a:pt x="5615795" y="0"/>
                </a:lnTo>
                <a:lnTo>
                  <a:pt x="5615795" y="8439036"/>
                </a:lnTo>
                <a:lnTo>
                  <a:pt x="0" y="8439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621958" y="5738221"/>
            <a:ext cx="6522042" cy="513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30"/>
              </a:lnSpc>
            </a:pPr>
            <a:r>
              <a:rPr lang="en-US" sz="3664">
                <a:solidFill>
                  <a:srgbClr val="004AAD"/>
                </a:solidFill>
                <a:latin typeface="Sedgwick Ave"/>
                <a:ea typeface="Sedgwick Ave"/>
                <a:cs typeface="Sedgwick Ave"/>
                <a:sym typeface="Sedgwick Ave"/>
              </a:rPr>
              <a:t>(12/05/1963–23/09/2025)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27461" y="4012244"/>
            <a:ext cx="4868126" cy="591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9"/>
              </a:lnSpc>
            </a:pPr>
            <a:r>
              <a:rPr lang="en-US" sz="3826">
                <a:solidFill>
                  <a:srgbClr val="CF8C51"/>
                </a:solidFill>
                <a:latin typeface="Hatton"/>
                <a:ea typeface="Hatton"/>
                <a:cs typeface="Hatton"/>
                <a:sym typeface="Hatton"/>
              </a:rPr>
              <a:t>Landscape Architect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6921" y="4131773"/>
            <a:ext cx="7371399" cy="1568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80"/>
              </a:lnSpc>
            </a:pPr>
            <a:r>
              <a:rPr lang="en-US" sz="912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Kongjian</a:t>
            </a:r>
            <a:r>
              <a:rPr lang="en-US" sz="912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Yu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-10048653" y="-5551604"/>
            <a:ext cx="23355328" cy="12324174"/>
            <a:chOff x="0" y="0"/>
            <a:chExt cx="6151197" cy="324587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51197" cy="3245873"/>
            </a:xfrm>
            <a:custGeom>
              <a:avLst/>
              <a:gdLst/>
              <a:ahLst/>
              <a:cxnLst/>
              <a:rect r="r" b="b" t="t" l="l"/>
              <a:pathLst>
                <a:path h="3245873" w="6151197">
                  <a:moveTo>
                    <a:pt x="0" y="0"/>
                  </a:moveTo>
                  <a:lnTo>
                    <a:pt x="6151197" y="0"/>
                  </a:lnTo>
                  <a:lnTo>
                    <a:pt x="6151197" y="3245873"/>
                  </a:lnTo>
                  <a:lnTo>
                    <a:pt x="0" y="3245873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6151197" cy="32839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2913" y="4152564"/>
            <a:ext cx="5973968" cy="1501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50"/>
              </a:lnSpc>
            </a:pPr>
            <a:r>
              <a:rPr lang="en-US" sz="9792">
                <a:solidFill>
                  <a:srgbClr val="FFFFFF"/>
                </a:solidFill>
                <a:latin typeface="Paytone One"/>
                <a:ea typeface="Paytone One"/>
                <a:cs typeface="Paytone One"/>
                <a:sym typeface="Paytone One"/>
              </a:rPr>
              <a:t>CONTENT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5461093"/>
            <a:ext cx="1097642" cy="1097642"/>
          </a:xfrm>
          <a:custGeom>
            <a:avLst/>
            <a:gdLst/>
            <a:ahLst/>
            <a:cxnLst/>
            <a:rect r="r" b="b" t="t" l="l"/>
            <a:pathLst>
              <a:path h="1097642" w="1097642">
                <a:moveTo>
                  <a:pt x="0" y="0"/>
                </a:moveTo>
                <a:lnTo>
                  <a:pt x="1097642" y="0"/>
                </a:lnTo>
                <a:lnTo>
                  <a:pt x="1097642" y="1097641"/>
                </a:lnTo>
                <a:lnTo>
                  <a:pt x="0" y="10976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6009913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5"/>
                </a:lnTo>
                <a:lnTo>
                  <a:pt x="0" y="739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01156" y="4045858"/>
            <a:ext cx="1097642" cy="1097642"/>
          </a:xfrm>
          <a:custGeom>
            <a:avLst/>
            <a:gdLst/>
            <a:ahLst/>
            <a:cxnLst/>
            <a:rect r="r" b="b" t="t" l="l"/>
            <a:pathLst>
              <a:path h="1097642" w="1097642">
                <a:moveTo>
                  <a:pt x="0" y="0"/>
                </a:moveTo>
                <a:lnTo>
                  <a:pt x="1097642" y="0"/>
                </a:lnTo>
                <a:lnTo>
                  <a:pt x="1097642" y="1097642"/>
                </a:lnTo>
                <a:lnTo>
                  <a:pt x="0" y="1097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21913" y="3648374"/>
            <a:ext cx="794968" cy="794968"/>
          </a:xfrm>
          <a:custGeom>
            <a:avLst/>
            <a:gdLst/>
            <a:ahLst/>
            <a:cxnLst/>
            <a:rect r="r" b="b" t="t" l="l"/>
            <a:pathLst>
              <a:path h="794968" w="794968">
                <a:moveTo>
                  <a:pt x="0" y="0"/>
                </a:moveTo>
                <a:lnTo>
                  <a:pt x="794968" y="0"/>
                </a:lnTo>
                <a:lnTo>
                  <a:pt x="794968" y="794968"/>
                </a:lnTo>
                <a:lnTo>
                  <a:pt x="0" y="7949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519771" y="3486449"/>
            <a:ext cx="8658089" cy="142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56"/>
              </a:lnSpc>
            </a:pPr>
            <a:r>
              <a:rPr lang="en-US" sz="8326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1. About Kongjian Yu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519771" y="5136935"/>
            <a:ext cx="4857763" cy="142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56"/>
              </a:lnSpc>
            </a:pPr>
            <a:r>
              <a:rPr lang="en-US" sz="8326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2. Artworks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0078548" y="-1361036"/>
            <a:ext cx="22930044" cy="14944871"/>
            <a:chOff x="0" y="0"/>
            <a:chExt cx="6039189" cy="3936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039189" cy="3936098"/>
            </a:xfrm>
            <a:custGeom>
              <a:avLst/>
              <a:gdLst/>
              <a:ahLst/>
              <a:cxnLst/>
              <a:rect r="r" b="b" t="t" l="l"/>
              <a:pathLst>
                <a:path h="3936098" w="6039189">
                  <a:moveTo>
                    <a:pt x="0" y="0"/>
                  </a:moveTo>
                  <a:lnTo>
                    <a:pt x="6039189" y="0"/>
                  </a:lnTo>
                  <a:lnTo>
                    <a:pt x="6039189" y="3936098"/>
                  </a:lnTo>
                  <a:lnTo>
                    <a:pt x="0" y="3936098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6039189" cy="3974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5567310" y="1316042"/>
            <a:ext cx="1691990" cy="689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8"/>
              </a:lnSpc>
            </a:pPr>
            <a:r>
              <a:rPr lang="en-US" sz="40248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677109" y="-1399959"/>
            <a:ext cx="10693142" cy="13086918"/>
            <a:chOff x="0" y="0"/>
            <a:chExt cx="2816301" cy="34467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6301" cy="3446761"/>
            </a:xfrm>
            <a:custGeom>
              <a:avLst/>
              <a:gdLst/>
              <a:ahLst/>
              <a:cxnLst/>
              <a:rect r="r" b="b" t="t" l="l"/>
              <a:pathLst>
                <a:path h="3446761" w="2816301">
                  <a:moveTo>
                    <a:pt x="0" y="0"/>
                  </a:moveTo>
                  <a:lnTo>
                    <a:pt x="2816301" y="0"/>
                  </a:lnTo>
                  <a:lnTo>
                    <a:pt x="2816301" y="3446761"/>
                  </a:lnTo>
                  <a:lnTo>
                    <a:pt x="0" y="3446761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16301" cy="34848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29678" y="4404235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5"/>
                </a:lnTo>
                <a:lnTo>
                  <a:pt x="0" y="7397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31309" y="3676486"/>
            <a:ext cx="1097642" cy="1097642"/>
          </a:xfrm>
          <a:custGeom>
            <a:avLst/>
            <a:gdLst/>
            <a:ahLst/>
            <a:cxnLst/>
            <a:rect r="r" b="b" t="t" l="l"/>
            <a:pathLst>
              <a:path h="1097642" w="1097642">
                <a:moveTo>
                  <a:pt x="0" y="0"/>
                </a:moveTo>
                <a:lnTo>
                  <a:pt x="1097642" y="0"/>
                </a:lnTo>
                <a:lnTo>
                  <a:pt x="1097642" y="1097642"/>
                </a:lnTo>
                <a:lnTo>
                  <a:pt x="0" y="1097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94582" y="3853035"/>
            <a:ext cx="5640121" cy="245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8"/>
              </a:lnSpc>
            </a:pPr>
            <a:r>
              <a:rPr lang="en-US" sz="7099">
                <a:solidFill>
                  <a:srgbClr val="FFFFFF"/>
                </a:solidFill>
                <a:latin typeface="Paytone One"/>
                <a:ea typeface="Paytone One"/>
                <a:cs typeface="Paytone One"/>
                <a:sym typeface="Paytone One"/>
              </a:rPr>
              <a:t>About </a:t>
            </a:r>
          </a:p>
          <a:p>
            <a:pPr algn="ctr">
              <a:lnSpc>
                <a:spcPts val="9938"/>
              </a:lnSpc>
            </a:pPr>
            <a:r>
              <a:rPr lang="en-US" sz="7099">
                <a:solidFill>
                  <a:srgbClr val="FFFFFF"/>
                </a:solidFill>
                <a:latin typeface="Paytone One"/>
                <a:ea typeface="Paytone One"/>
                <a:cs typeface="Paytone One"/>
                <a:sym typeface="Paytone One"/>
              </a:rPr>
              <a:t>Kongjian Yu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572366" y="2445110"/>
            <a:ext cx="9686934" cy="104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Founder of t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he landscape architecture firm Turenscape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72366" y="3749823"/>
            <a:ext cx="9686934" cy="513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Advocate of t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he "sponge city" concept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572366" y="6204542"/>
            <a:ext cx="9686934" cy="1580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importance of landscape design for t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he environment, especially in the context of climate change in today's urbanized era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72366" y="4520471"/>
            <a:ext cx="9686934" cy="1580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Nature-based solutions, suc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h as wetlands, parks, and permeable pavements, to absorb and retain water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041977" y="6254030"/>
            <a:ext cx="4292725" cy="518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2"/>
              </a:lnSpc>
              <a:spcBef>
                <a:spcPct val="0"/>
              </a:spcBef>
            </a:pPr>
            <a:r>
              <a:rPr lang="en-US" sz="3044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(12/05/1963–23/09/2025)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0078548" y="-1361036"/>
            <a:ext cx="22930044" cy="14944871"/>
            <a:chOff x="0" y="0"/>
            <a:chExt cx="6039189" cy="3936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039189" cy="3936098"/>
            </a:xfrm>
            <a:custGeom>
              <a:avLst/>
              <a:gdLst/>
              <a:ahLst/>
              <a:cxnLst/>
              <a:rect r="r" b="b" t="t" l="l"/>
              <a:pathLst>
                <a:path h="3936098" w="6039189">
                  <a:moveTo>
                    <a:pt x="0" y="0"/>
                  </a:moveTo>
                  <a:lnTo>
                    <a:pt x="6039189" y="0"/>
                  </a:lnTo>
                  <a:lnTo>
                    <a:pt x="6039189" y="3936098"/>
                  </a:lnTo>
                  <a:lnTo>
                    <a:pt x="0" y="3936098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6039189" cy="3974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5150731" y="1316042"/>
            <a:ext cx="2525148" cy="689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8"/>
              </a:lnSpc>
            </a:pPr>
            <a:r>
              <a:rPr lang="en-US" sz="40248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6913994">
            <a:off x="-7086621" y="2436365"/>
            <a:ext cx="19239255" cy="10997777"/>
            <a:chOff x="0" y="0"/>
            <a:chExt cx="5067129" cy="28965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67129" cy="2896534"/>
            </a:xfrm>
            <a:custGeom>
              <a:avLst/>
              <a:gdLst/>
              <a:ahLst/>
              <a:cxnLst/>
              <a:rect r="r" b="b" t="t" l="l"/>
              <a:pathLst>
                <a:path h="2896534" w="5067129">
                  <a:moveTo>
                    <a:pt x="0" y="0"/>
                  </a:moveTo>
                  <a:lnTo>
                    <a:pt x="5067129" y="0"/>
                  </a:lnTo>
                  <a:lnTo>
                    <a:pt x="5067129" y="2896534"/>
                  </a:lnTo>
                  <a:lnTo>
                    <a:pt x="0" y="2896534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67129" cy="29346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392292" y="5537441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5" y="0"/>
                </a:lnTo>
                <a:lnTo>
                  <a:pt x="739785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8916" y="3883518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5"/>
                </a:lnTo>
                <a:lnTo>
                  <a:pt x="0" y="739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23095" y="4198692"/>
            <a:ext cx="5879916" cy="1708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97"/>
              </a:lnSpc>
            </a:pPr>
            <a:r>
              <a:rPr lang="en-US" sz="10069">
                <a:solidFill>
                  <a:srgbClr val="FFFFFF"/>
                </a:solidFill>
                <a:latin typeface="Paytone One"/>
                <a:ea typeface="Paytone One"/>
                <a:cs typeface="Paytone One"/>
                <a:sym typeface="Paytone One"/>
              </a:rPr>
              <a:t>Artworks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066045" y="3331211"/>
            <a:ext cx="9360208" cy="142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56"/>
              </a:lnSpc>
            </a:pPr>
            <a:r>
              <a:rPr lang="en-US" sz="8326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1. The red ribbon park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66045" y="4855426"/>
            <a:ext cx="9495860" cy="142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56"/>
              </a:lnSpc>
            </a:pPr>
            <a:r>
              <a:rPr lang="en-US" sz="8326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2. Qinhuangdao Beach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463690">
            <a:off x="-1118725" y="7706214"/>
            <a:ext cx="19683941" cy="10329964"/>
            <a:chOff x="0" y="0"/>
            <a:chExt cx="5184248" cy="27206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248" cy="2720649"/>
            </a:xfrm>
            <a:custGeom>
              <a:avLst/>
              <a:gdLst/>
              <a:ahLst/>
              <a:cxnLst/>
              <a:rect r="r" b="b" t="t" l="l"/>
              <a:pathLst>
                <a:path h="2720649" w="5184248">
                  <a:moveTo>
                    <a:pt x="0" y="0"/>
                  </a:moveTo>
                  <a:lnTo>
                    <a:pt x="5184248" y="0"/>
                  </a:lnTo>
                  <a:lnTo>
                    <a:pt x="5184248" y="2720649"/>
                  </a:lnTo>
                  <a:lnTo>
                    <a:pt x="0" y="2720649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248" cy="27587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79879" y="8557683"/>
            <a:ext cx="1097642" cy="1097642"/>
          </a:xfrm>
          <a:custGeom>
            <a:avLst/>
            <a:gdLst/>
            <a:ahLst/>
            <a:cxnLst/>
            <a:rect r="r" b="b" t="t" l="l"/>
            <a:pathLst>
              <a:path h="1097642" w="1097642">
                <a:moveTo>
                  <a:pt x="0" y="0"/>
                </a:moveTo>
                <a:lnTo>
                  <a:pt x="1097642" y="0"/>
                </a:lnTo>
                <a:lnTo>
                  <a:pt x="1097642" y="1097642"/>
                </a:lnTo>
                <a:lnTo>
                  <a:pt x="0" y="1097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889408" y="7122520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822373" y="9258300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43860" y="9106504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50476" y="1373055"/>
            <a:ext cx="9534955" cy="7556452"/>
          </a:xfrm>
          <a:custGeom>
            <a:avLst/>
            <a:gdLst/>
            <a:ahLst/>
            <a:cxnLst/>
            <a:rect r="r" b="b" t="t" l="l"/>
            <a:pathLst>
              <a:path h="7556452" w="9534955">
                <a:moveTo>
                  <a:pt x="0" y="0"/>
                </a:moveTo>
                <a:lnTo>
                  <a:pt x="9534955" y="0"/>
                </a:lnTo>
                <a:lnTo>
                  <a:pt x="9534955" y="7556452"/>
                </a:lnTo>
                <a:lnTo>
                  <a:pt x="0" y="75564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79879" y="163964"/>
            <a:ext cx="7992195" cy="120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2"/>
              </a:lnSpc>
            </a:pPr>
            <a:r>
              <a:rPr lang="en-US" sz="710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1. The red ribbon park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11351" y="2784076"/>
            <a:ext cx="6921914" cy="104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located in Tang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he River (Qinhuangdao, China)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11351" y="3962209"/>
            <a:ext cx="6921914" cy="104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 pristine natural landscape with lus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h native vegetation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11351" y="5151584"/>
            <a:ext cx="6594869" cy="104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 chaotic, unsafe, and unsightly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area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79770" y="360476"/>
            <a:ext cx="1528460" cy="854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5014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2007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011351" y="6331769"/>
            <a:ext cx="6020523" cy="104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 red leading lin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 extending 500 meters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F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570285">
            <a:off x="13328380" y="-3334613"/>
            <a:ext cx="8193981" cy="15183157"/>
            <a:chOff x="0" y="0"/>
            <a:chExt cx="2158086" cy="3998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8086" cy="3998856"/>
            </a:xfrm>
            <a:custGeom>
              <a:avLst/>
              <a:gdLst/>
              <a:ahLst/>
              <a:cxnLst/>
              <a:rect r="r" b="b" t="t" l="l"/>
              <a:pathLst>
                <a:path h="3998856" w="2158086">
                  <a:moveTo>
                    <a:pt x="0" y="0"/>
                  </a:moveTo>
                  <a:lnTo>
                    <a:pt x="2158086" y="0"/>
                  </a:lnTo>
                  <a:lnTo>
                    <a:pt x="2158086" y="3998856"/>
                  </a:lnTo>
                  <a:lnTo>
                    <a:pt x="0" y="3998856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58086" cy="4036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646065" y="1523543"/>
            <a:ext cx="9779305" cy="6515462"/>
          </a:xfrm>
          <a:custGeom>
            <a:avLst/>
            <a:gdLst/>
            <a:ahLst/>
            <a:cxnLst/>
            <a:rect r="r" b="b" t="t" l="l"/>
            <a:pathLst>
              <a:path h="6515462" w="9779305">
                <a:moveTo>
                  <a:pt x="0" y="0"/>
                </a:moveTo>
                <a:lnTo>
                  <a:pt x="9779305" y="0"/>
                </a:lnTo>
                <a:lnTo>
                  <a:pt x="9779305" y="6515462"/>
                </a:lnTo>
                <a:lnTo>
                  <a:pt x="0" y="651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6783" y="1109866"/>
            <a:ext cx="6758724" cy="2113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Using red, a warm color for this lin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e, creates a contrast point with the green color of natural vegetation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0791" y="3429237"/>
            <a:ext cx="6758724" cy="2646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Insteading of land reclamation or th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 construction of large concrete roads that would destroy the riverside ecosystem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6783" y="6285711"/>
            <a:ext cx="6758724" cy="2646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wooden walkways are raised off the ground to protect th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 vegetation below, allowing people to access nature without stepping on it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F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570285">
            <a:off x="-3526920" y="-2046513"/>
            <a:ext cx="8193981" cy="15183157"/>
            <a:chOff x="0" y="0"/>
            <a:chExt cx="2158086" cy="3998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8086" cy="3998856"/>
            </a:xfrm>
            <a:custGeom>
              <a:avLst/>
              <a:gdLst/>
              <a:ahLst/>
              <a:cxnLst/>
              <a:rect r="r" b="b" t="t" l="l"/>
              <a:pathLst>
                <a:path h="3998856" w="2158086">
                  <a:moveTo>
                    <a:pt x="0" y="0"/>
                  </a:moveTo>
                  <a:lnTo>
                    <a:pt x="2158086" y="0"/>
                  </a:lnTo>
                  <a:lnTo>
                    <a:pt x="2158086" y="3998856"/>
                  </a:lnTo>
                  <a:lnTo>
                    <a:pt x="0" y="3998856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58086" cy="4036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2342295"/>
            <a:ext cx="9632393" cy="6405541"/>
          </a:xfrm>
          <a:custGeom>
            <a:avLst/>
            <a:gdLst/>
            <a:ahLst/>
            <a:cxnLst/>
            <a:rect r="r" b="b" t="t" l="l"/>
            <a:pathLst>
              <a:path h="6405541" w="9632393">
                <a:moveTo>
                  <a:pt x="0" y="0"/>
                </a:moveTo>
                <a:lnTo>
                  <a:pt x="9632393" y="0"/>
                </a:lnTo>
                <a:lnTo>
                  <a:pt x="9632393" y="6405541"/>
                </a:lnTo>
                <a:lnTo>
                  <a:pt x="0" y="6405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095204" y="971550"/>
            <a:ext cx="6758724" cy="104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At night, the red ribbon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has an internal lighting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095204" y="2285145"/>
            <a:ext cx="6758724" cy="2113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glows brightly, transforming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into a warm red streak of light stretching through the darkness of the forest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95204" y="4665406"/>
            <a:ext cx="6758724" cy="2113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This makes the ribbon stand ou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 and differentiate itself from the natural vegetation background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95204" y="7045667"/>
            <a:ext cx="6758724" cy="2646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provides sufficient light and crea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tes a safe environment for people walking at night without erasing the peaceful atmosphere of the river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F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230606" cy="10287000"/>
            <a:chOff x="0" y="0"/>
            <a:chExt cx="1904357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435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904357">
                  <a:moveTo>
                    <a:pt x="0" y="0"/>
                  </a:moveTo>
                  <a:lnTo>
                    <a:pt x="1904357" y="0"/>
                  </a:lnTo>
                  <a:lnTo>
                    <a:pt x="190435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04357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99083" y="2189075"/>
            <a:ext cx="8278598" cy="5908849"/>
          </a:xfrm>
          <a:custGeom>
            <a:avLst/>
            <a:gdLst/>
            <a:ahLst/>
            <a:cxnLst/>
            <a:rect r="r" b="b" t="t" l="l"/>
            <a:pathLst>
              <a:path h="5908849" w="8278598">
                <a:moveTo>
                  <a:pt x="0" y="0"/>
                </a:moveTo>
                <a:lnTo>
                  <a:pt x="8278598" y="0"/>
                </a:lnTo>
                <a:lnTo>
                  <a:pt x="8278598" y="5908850"/>
                </a:lnTo>
                <a:lnTo>
                  <a:pt x="0" y="5908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500576" y="2128076"/>
            <a:ext cx="6758724" cy="3180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This project solved the challenge of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transforming a riverside area polluted with waste into a green, clean, and safe public space with minimal environmental impact.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500576" y="5791779"/>
            <a:ext cx="6758724" cy="2646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instead of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simply designing landscapes to decorate the city, he makes it functional in addressing climate change issues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463690">
            <a:off x="-1118725" y="7706214"/>
            <a:ext cx="19683941" cy="10329964"/>
            <a:chOff x="0" y="0"/>
            <a:chExt cx="5184248" cy="27206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248" cy="2720649"/>
            </a:xfrm>
            <a:custGeom>
              <a:avLst/>
              <a:gdLst/>
              <a:ahLst/>
              <a:cxnLst/>
              <a:rect r="r" b="b" t="t" l="l"/>
              <a:pathLst>
                <a:path h="2720649" w="5184248">
                  <a:moveTo>
                    <a:pt x="0" y="0"/>
                  </a:moveTo>
                  <a:lnTo>
                    <a:pt x="5184248" y="0"/>
                  </a:lnTo>
                  <a:lnTo>
                    <a:pt x="5184248" y="2720649"/>
                  </a:lnTo>
                  <a:lnTo>
                    <a:pt x="0" y="2720649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248" cy="27587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79879" y="8557683"/>
            <a:ext cx="1097642" cy="1097642"/>
          </a:xfrm>
          <a:custGeom>
            <a:avLst/>
            <a:gdLst/>
            <a:ahLst/>
            <a:cxnLst/>
            <a:rect r="r" b="b" t="t" l="l"/>
            <a:pathLst>
              <a:path h="1097642" w="1097642">
                <a:moveTo>
                  <a:pt x="0" y="0"/>
                </a:moveTo>
                <a:lnTo>
                  <a:pt x="1097642" y="0"/>
                </a:lnTo>
                <a:lnTo>
                  <a:pt x="1097642" y="1097642"/>
                </a:lnTo>
                <a:lnTo>
                  <a:pt x="0" y="1097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889408" y="7122520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822373" y="9258300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43860" y="9106504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9830" y="1861517"/>
            <a:ext cx="9451117" cy="6908321"/>
          </a:xfrm>
          <a:custGeom>
            <a:avLst/>
            <a:gdLst/>
            <a:ahLst/>
            <a:cxnLst/>
            <a:rect r="r" b="b" t="t" l="l"/>
            <a:pathLst>
              <a:path h="6908321" w="9451117">
                <a:moveTo>
                  <a:pt x="0" y="0"/>
                </a:moveTo>
                <a:lnTo>
                  <a:pt x="9451117" y="0"/>
                </a:lnTo>
                <a:lnTo>
                  <a:pt x="9451117" y="6908321"/>
                </a:lnTo>
                <a:lnTo>
                  <a:pt x="0" y="69083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5683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84830" y="163964"/>
            <a:ext cx="7982293" cy="1209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2"/>
              </a:lnSpc>
            </a:pPr>
            <a:r>
              <a:rPr lang="en-US" sz="710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2. Qinhuangdao Beach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26217" y="2715994"/>
            <a:ext cx="6921914" cy="3713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located on the Bohai Sea coast, a region that once suff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ered severe erosion, degraded vegetation, and was littered with waste due to unplanned development activities in the past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632487" y="360476"/>
            <a:ext cx="1528460" cy="854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5014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2008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F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570285">
            <a:off x="13328380" y="-3334613"/>
            <a:ext cx="8193981" cy="15183157"/>
            <a:chOff x="0" y="0"/>
            <a:chExt cx="2158086" cy="3998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8086" cy="3998856"/>
            </a:xfrm>
            <a:custGeom>
              <a:avLst/>
              <a:gdLst/>
              <a:ahLst/>
              <a:cxnLst/>
              <a:rect r="r" b="b" t="t" l="l"/>
              <a:pathLst>
                <a:path h="3998856" w="2158086">
                  <a:moveTo>
                    <a:pt x="0" y="0"/>
                  </a:moveTo>
                  <a:lnTo>
                    <a:pt x="2158086" y="0"/>
                  </a:lnTo>
                  <a:lnTo>
                    <a:pt x="2158086" y="3998856"/>
                  </a:lnTo>
                  <a:lnTo>
                    <a:pt x="0" y="3998856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58086" cy="4036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326744" y="1811756"/>
            <a:ext cx="9098626" cy="6663489"/>
          </a:xfrm>
          <a:custGeom>
            <a:avLst/>
            <a:gdLst/>
            <a:ahLst/>
            <a:cxnLst/>
            <a:rect r="r" b="b" t="t" l="l"/>
            <a:pathLst>
              <a:path h="6663489" w="9098626">
                <a:moveTo>
                  <a:pt x="0" y="0"/>
                </a:moveTo>
                <a:lnTo>
                  <a:pt x="9098626" y="0"/>
                </a:lnTo>
                <a:lnTo>
                  <a:pt x="9098626" y="6663488"/>
                </a:lnTo>
                <a:lnTo>
                  <a:pt x="0" y="66634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48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20574" y="1610042"/>
            <a:ext cx="6758724" cy="2646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they used a fiberglass boardwalk for people which wind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 along the shoreline linking different plant populations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0574" y="4547739"/>
            <a:ext cx="6758724" cy="4247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This helps people to experience diverse plant(softscape) communities along the way,which also serve as a soil conservation structure, protecting the coastline from erosion caused by sea winds and waves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F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570285">
            <a:off x="-3526920" y="-2046513"/>
            <a:ext cx="8193981" cy="15183157"/>
            <a:chOff x="0" y="0"/>
            <a:chExt cx="2158086" cy="3998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8086" cy="3998856"/>
            </a:xfrm>
            <a:custGeom>
              <a:avLst/>
              <a:gdLst/>
              <a:ahLst/>
              <a:cxnLst/>
              <a:rect r="r" b="b" t="t" l="l"/>
              <a:pathLst>
                <a:path h="3998856" w="2158086">
                  <a:moveTo>
                    <a:pt x="0" y="0"/>
                  </a:moveTo>
                  <a:lnTo>
                    <a:pt x="2158086" y="0"/>
                  </a:lnTo>
                  <a:lnTo>
                    <a:pt x="2158086" y="3998856"/>
                  </a:lnTo>
                  <a:lnTo>
                    <a:pt x="0" y="3998856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58086" cy="4036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1836465"/>
            <a:ext cx="9054777" cy="6614069"/>
          </a:xfrm>
          <a:custGeom>
            <a:avLst/>
            <a:gdLst/>
            <a:ahLst/>
            <a:cxnLst/>
            <a:rect r="r" b="b" t="t" l="l"/>
            <a:pathLst>
              <a:path h="6614069" w="9054777">
                <a:moveTo>
                  <a:pt x="0" y="0"/>
                </a:moveTo>
                <a:lnTo>
                  <a:pt x="9054777" y="0"/>
                </a:lnTo>
                <a:lnTo>
                  <a:pt x="9054777" y="6614070"/>
                </a:lnTo>
                <a:lnTo>
                  <a:pt x="0" y="6614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75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604636" y="1502584"/>
            <a:ext cx="6758724" cy="1580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an ecological restoration strategy on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an abandoned construction site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604636" y="3385250"/>
            <a:ext cx="6758724" cy="2113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Utilizing construction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debris to create bubble-shaped water holes is a solution for rainwater management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04319" y="5803611"/>
            <a:ext cx="6758724" cy="2646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transforms the site's shortcomings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into microbial ecosystems, retaining natural water and creating habitats for plants and birds to recover.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463690">
            <a:off x="-1118725" y="7706214"/>
            <a:ext cx="19683941" cy="10329964"/>
            <a:chOff x="0" y="0"/>
            <a:chExt cx="5184248" cy="27206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248" cy="2720649"/>
            </a:xfrm>
            <a:custGeom>
              <a:avLst/>
              <a:gdLst/>
              <a:ahLst/>
              <a:cxnLst/>
              <a:rect r="r" b="b" t="t" l="l"/>
              <a:pathLst>
                <a:path h="2720649" w="5184248">
                  <a:moveTo>
                    <a:pt x="0" y="0"/>
                  </a:moveTo>
                  <a:lnTo>
                    <a:pt x="5184248" y="0"/>
                  </a:lnTo>
                  <a:lnTo>
                    <a:pt x="5184248" y="2720649"/>
                  </a:lnTo>
                  <a:lnTo>
                    <a:pt x="0" y="2720649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248" cy="27587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79879" y="8557683"/>
            <a:ext cx="1097642" cy="1097642"/>
          </a:xfrm>
          <a:custGeom>
            <a:avLst/>
            <a:gdLst/>
            <a:ahLst/>
            <a:cxnLst/>
            <a:rect r="r" b="b" t="t" l="l"/>
            <a:pathLst>
              <a:path h="1097642" w="1097642">
                <a:moveTo>
                  <a:pt x="0" y="0"/>
                </a:moveTo>
                <a:lnTo>
                  <a:pt x="1097642" y="0"/>
                </a:lnTo>
                <a:lnTo>
                  <a:pt x="1097642" y="1097642"/>
                </a:lnTo>
                <a:lnTo>
                  <a:pt x="0" y="1097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889408" y="7122520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822373" y="9258300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43860" y="9106504"/>
            <a:ext cx="739784" cy="739784"/>
          </a:xfrm>
          <a:custGeom>
            <a:avLst/>
            <a:gdLst/>
            <a:ahLst/>
            <a:cxnLst/>
            <a:rect r="r" b="b" t="t" l="l"/>
            <a:pathLst>
              <a:path h="739784" w="739784">
                <a:moveTo>
                  <a:pt x="0" y="0"/>
                </a:moveTo>
                <a:lnTo>
                  <a:pt x="739784" y="0"/>
                </a:lnTo>
                <a:lnTo>
                  <a:pt x="739784" y="739784"/>
                </a:lnTo>
                <a:lnTo>
                  <a:pt x="0" y="7397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67925" y="2851126"/>
            <a:ext cx="14613621" cy="6777067"/>
          </a:xfrm>
          <a:custGeom>
            <a:avLst/>
            <a:gdLst/>
            <a:ahLst/>
            <a:cxnLst/>
            <a:rect r="r" b="b" t="t" l="l"/>
            <a:pathLst>
              <a:path h="6777067" w="14613621">
                <a:moveTo>
                  <a:pt x="0" y="0"/>
                </a:moveTo>
                <a:lnTo>
                  <a:pt x="14613621" y="0"/>
                </a:lnTo>
                <a:lnTo>
                  <a:pt x="14613621" y="6777066"/>
                </a:lnTo>
                <a:lnTo>
                  <a:pt x="0" y="67770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571820"/>
            <a:ext cx="16421426" cy="2113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interplay of the building and its surroundings is inspired by the shape of boats anchored in clusters. Instead of destroying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and rebuilding the landscape, they allowed the architecture to blend seamlessly with it. Furthermore, they utilized the ocean breeze to cool the building during hot summer months.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F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230606" cy="10287000"/>
            <a:chOff x="0" y="0"/>
            <a:chExt cx="1904357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435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904357">
                  <a:moveTo>
                    <a:pt x="0" y="0"/>
                  </a:moveTo>
                  <a:lnTo>
                    <a:pt x="1904357" y="0"/>
                  </a:lnTo>
                  <a:lnTo>
                    <a:pt x="190435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32A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04357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83272" y="2619266"/>
            <a:ext cx="8991571" cy="4814944"/>
          </a:xfrm>
          <a:custGeom>
            <a:avLst/>
            <a:gdLst/>
            <a:ahLst/>
            <a:cxnLst/>
            <a:rect r="r" b="b" t="t" l="l"/>
            <a:pathLst>
              <a:path h="4814944" w="8991571">
                <a:moveTo>
                  <a:pt x="0" y="0"/>
                </a:moveTo>
                <a:lnTo>
                  <a:pt x="8991571" y="0"/>
                </a:lnTo>
                <a:lnTo>
                  <a:pt x="8991571" y="4814944"/>
                </a:lnTo>
                <a:lnTo>
                  <a:pt x="0" y="48149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4978" r="0" b="-928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846485" y="2191375"/>
            <a:ext cx="7412815" cy="584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4841" indent="-327420" lvl="1">
              <a:lnSpc>
                <a:spcPts val="4246"/>
              </a:lnSpc>
              <a:buFont typeface="Arial"/>
              <a:buChar char="•"/>
            </a:pP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this project has a great solution</a:t>
            </a:r>
            <a:r>
              <a:rPr lang="en-US" b="true" sz="3033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for building an erosion-resistant stone embankment for the coastal park. Integrating environmentally friendly materials and vegetation is truly a great idea, minimizing coastal erosion, providing a certain level of safety, and creating a green ecosystem for the surrounding environment in today's urbanized era.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4425392"/>
            <a:ext cx="8115300" cy="2086012"/>
            <a:chOff x="0" y="0"/>
            <a:chExt cx="10820400" cy="278135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971725"/>
              <a:ext cx="10820400" cy="809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99"/>
                </a:lnSpc>
                <a:spcBef>
                  <a:spcPct val="0"/>
                </a:spcBef>
              </a:pP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0820400" cy="1838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 spc="-270">
                  <a:solidFill>
                    <a:srgbClr val="512F1C"/>
                  </a:solidFill>
                  <a:latin typeface="Yeseva One"/>
                  <a:ea typeface="Yeseva One"/>
                  <a:cs typeface="Yeseva One"/>
                  <a:sym typeface="Yeseva One"/>
                </a:rPr>
                <a:t>Questions???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true" flipV="true" rot="-311069">
            <a:off x="-435299" y="661607"/>
            <a:ext cx="9208109" cy="8632403"/>
          </a:xfrm>
          <a:custGeom>
            <a:avLst/>
            <a:gdLst/>
            <a:ahLst/>
            <a:cxnLst/>
            <a:rect r="r" b="b" t="t" l="l"/>
            <a:pathLst>
              <a:path h="8632403" w="9208109">
                <a:moveTo>
                  <a:pt x="9208110" y="8632403"/>
                </a:moveTo>
                <a:lnTo>
                  <a:pt x="0" y="8632403"/>
                </a:lnTo>
                <a:lnTo>
                  <a:pt x="0" y="0"/>
                </a:lnTo>
                <a:lnTo>
                  <a:pt x="9208110" y="0"/>
                </a:lnTo>
                <a:lnTo>
                  <a:pt x="9208110" y="86324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910" r="0" b="-91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44544" y="4425392"/>
            <a:ext cx="5220966" cy="3588228"/>
          </a:xfrm>
          <a:custGeom>
            <a:avLst/>
            <a:gdLst/>
            <a:ahLst/>
            <a:cxnLst/>
            <a:rect r="r" b="b" t="t" l="l"/>
            <a:pathLst>
              <a:path h="3588228" w="5220966">
                <a:moveTo>
                  <a:pt x="0" y="0"/>
                </a:moveTo>
                <a:lnTo>
                  <a:pt x="5220966" y="0"/>
                </a:lnTo>
                <a:lnTo>
                  <a:pt x="5220966" y="3588228"/>
                </a:lnTo>
                <a:lnTo>
                  <a:pt x="0" y="3588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78887">
            <a:off x="3025342" y="2036146"/>
            <a:ext cx="4098974" cy="3651073"/>
          </a:xfrm>
          <a:custGeom>
            <a:avLst/>
            <a:gdLst/>
            <a:ahLst/>
            <a:cxnLst/>
            <a:rect r="r" b="b" t="t" l="l"/>
            <a:pathLst>
              <a:path h="3651073" w="4098974">
                <a:moveTo>
                  <a:pt x="0" y="0"/>
                </a:moveTo>
                <a:lnTo>
                  <a:pt x="4098974" y="0"/>
                </a:lnTo>
                <a:lnTo>
                  <a:pt x="4098974" y="3651073"/>
                </a:lnTo>
                <a:lnTo>
                  <a:pt x="0" y="3651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FFF5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86350" y="4367897"/>
            <a:ext cx="8115300" cy="2086012"/>
            <a:chOff x="0" y="0"/>
            <a:chExt cx="10820400" cy="278135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971725"/>
              <a:ext cx="10820400" cy="809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99"/>
                </a:lnSpc>
                <a:spcBef>
                  <a:spcPct val="0"/>
                </a:spcBef>
              </a:pP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0820400" cy="1838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0800"/>
                </a:lnSpc>
                <a:spcBef>
                  <a:spcPct val="0"/>
                </a:spcBef>
              </a:pPr>
              <a:r>
                <a:rPr lang="en-US" sz="9000" spc="-270">
                  <a:solidFill>
                    <a:srgbClr val="512F1C"/>
                  </a:solidFill>
                  <a:latin typeface="Yeseva One"/>
                  <a:ea typeface="Yeseva One"/>
                  <a:cs typeface="Yeseva One"/>
                  <a:sym typeface="Yeseva One"/>
                </a:rPr>
                <a:t>Thank You!!!</a:t>
              </a:r>
            </a:p>
          </p:txBody>
        </p:sp>
      </p:grpSp>
    </p:spTree>
  </p:cSld>
  <p:clrMapOvr>
    <a:masterClrMapping/>
  </p:clrMapOvr>
  <p:transition spd="fast">
    <p:wipe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DAGe0arJyUY</dc:identifier>
  <dcterms:modified xsi:type="dcterms:W3CDTF">2011-08-01T06:04:30Z</dcterms:modified>
  <cp:revision>1</cp:revision>
  <dc:title>Tổ này là Tổ tao</dc:title>
</cp:coreProperties>
</file>