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Brittany" panose="020B0604020202020204" charset="0"/>
      <p:regular r:id="rId17"/>
    </p:embeddedFont>
    <p:embeddedFont>
      <p:font typeface="Cabin" panose="020B0604020202020204" charset="-93"/>
      <p:regular r:id="rId18"/>
    </p:embeddedFont>
    <p:embeddedFont>
      <p:font typeface="Hammersmith One" panose="02010703030501060504" pitchFamily="2" charset="0"/>
      <p:regular r:id="rId19"/>
    </p:embeddedFont>
    <p:embeddedFont>
      <p:font typeface="Noto Sans" panose="020B0502040504020204" pitchFamily="34" charset="0"/>
      <p:regular r:id="rId20"/>
    </p:embeddedFont>
    <p:embeddedFont>
      <p:font typeface="Noto Sans Bold" panose="020B0802040504020204" charset="0"/>
      <p:regular r:id="rId21"/>
    </p:embeddedFont>
    <p:embeddedFont>
      <p:font typeface="Paytone One" panose="020B0604020202020204" charset="-93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708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zeen.com/2023/05/18/som-block-long-glulam-bridge-high-line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74668" y="2526811"/>
            <a:ext cx="5469649" cy="546964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96956" y="3540980"/>
            <a:ext cx="9235063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Mango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83471" y="5326939"/>
            <a:ext cx="11561656" cy="1860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0"/>
              </a:lnSpc>
            </a:pPr>
            <a:r>
              <a:rPr lang="en-US" sz="14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JOURNEY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0520" y="6765214"/>
            <a:ext cx="6423458" cy="422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124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Phuong Vi Nguyen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0126" y="0"/>
            <a:ext cx="9377874" cy="10712225"/>
            <a:chOff x="0" y="0"/>
            <a:chExt cx="2469893" cy="28213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9893" cy="2821327"/>
            </a:xfrm>
            <a:custGeom>
              <a:avLst/>
              <a:gdLst/>
              <a:ahLst/>
              <a:cxnLst/>
              <a:rect l="l" t="t" r="r" b="b"/>
              <a:pathLst>
                <a:path w="2469893" h="2821327">
                  <a:moveTo>
                    <a:pt x="0" y="0"/>
                  </a:moveTo>
                  <a:lnTo>
                    <a:pt x="2469893" y="0"/>
                  </a:lnTo>
                  <a:lnTo>
                    <a:pt x="2469893" y="2821327"/>
                  </a:lnTo>
                  <a:lnTo>
                    <a:pt x="0" y="2821327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69893" cy="2859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3775693"/>
            <a:ext cx="5873170" cy="2180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LIST OF CONTENTS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073539" y="2675248"/>
            <a:ext cx="5620153" cy="695306"/>
            <a:chOff x="0" y="0"/>
            <a:chExt cx="7493537" cy="927075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1858702" cy="9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19"/>
                </a:lnSpc>
              </a:pPr>
              <a:r>
                <a:rPr lang="en-US" sz="4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58702" y="142875"/>
              <a:ext cx="5634835" cy="631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INTRODUCTION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73539" y="3675993"/>
            <a:ext cx="5620153" cy="695306"/>
            <a:chOff x="0" y="0"/>
            <a:chExt cx="7493537" cy="92707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0"/>
              <a:ext cx="1858702" cy="9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19"/>
                </a:lnSpc>
              </a:pPr>
              <a:r>
                <a:rPr lang="en-US" sz="4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58702" y="142875"/>
              <a:ext cx="5634835" cy="631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LEARNING JOURNEY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73539" y="4676738"/>
            <a:ext cx="5189048" cy="933524"/>
            <a:chOff x="0" y="0"/>
            <a:chExt cx="6918730" cy="124469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3697"/>
              <a:ext cx="1828519" cy="9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5519"/>
                </a:lnSpc>
              </a:pPr>
              <a:r>
                <a:rPr lang="en-US" sz="4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28519" y="-9525"/>
              <a:ext cx="5090212" cy="125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CHALLENGES &amp; PROBLEM-SOLVING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73539" y="5915062"/>
            <a:ext cx="6675617" cy="695306"/>
            <a:chOff x="0" y="0"/>
            <a:chExt cx="8900823" cy="927075"/>
          </a:xfrm>
        </p:grpSpPr>
        <p:sp>
          <p:nvSpPr>
            <p:cNvPr id="16" name="TextBox 16"/>
            <p:cNvSpPr txBox="1"/>
            <p:nvPr/>
          </p:nvSpPr>
          <p:spPr>
            <a:xfrm>
              <a:off x="0" y="0"/>
              <a:ext cx="1858702" cy="9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19"/>
                </a:lnSpc>
              </a:pPr>
              <a:r>
                <a:rPr lang="en-US" sz="4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58702" y="142875"/>
              <a:ext cx="7042121" cy="631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PROFESSIONAL PREPARATION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73539" y="6915169"/>
            <a:ext cx="5620153" cy="695306"/>
            <a:chOff x="0" y="0"/>
            <a:chExt cx="7493537" cy="927075"/>
          </a:xfrm>
        </p:grpSpPr>
        <p:sp>
          <p:nvSpPr>
            <p:cNvPr id="19" name="TextBox 19"/>
            <p:cNvSpPr txBox="1"/>
            <p:nvPr/>
          </p:nvSpPr>
          <p:spPr>
            <a:xfrm>
              <a:off x="0" y="0"/>
              <a:ext cx="1858702" cy="9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19"/>
                </a:lnSpc>
              </a:pPr>
              <a:r>
                <a:rPr lang="en-US" sz="4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58702" y="142875"/>
              <a:ext cx="5634835" cy="631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CONCLUSION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1351" y="-276396"/>
            <a:ext cx="9335351" cy="10839793"/>
            <a:chOff x="0" y="0"/>
            <a:chExt cx="2458693" cy="2854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8693" cy="2854925"/>
            </a:xfrm>
            <a:custGeom>
              <a:avLst/>
              <a:gdLst/>
              <a:ahLst/>
              <a:cxnLst/>
              <a:rect l="l" t="t" r="r" b="b"/>
              <a:pathLst>
                <a:path w="2458693" h="2854925">
                  <a:moveTo>
                    <a:pt x="0" y="0"/>
                  </a:moveTo>
                  <a:lnTo>
                    <a:pt x="2458693" y="0"/>
                  </a:lnTo>
                  <a:lnTo>
                    <a:pt x="2458693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58693" cy="2893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6029046"/>
            <a:ext cx="3886443" cy="58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3" lvl="1" indent="-367026" algn="l">
              <a:lnSpc>
                <a:spcPts val="4759"/>
              </a:lnSpc>
              <a:buAutoNum type="arabicPeriod"/>
            </a:pPr>
            <a:r>
              <a:rPr lang="en-US" sz="339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Anticipation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1679" y="3373435"/>
            <a:ext cx="7289291" cy="2109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7"/>
              </a:lnSpc>
            </a:pPr>
            <a:r>
              <a:rPr lang="en-US" sz="15261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542743"/>
            <a:ext cx="3886443" cy="58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3" lvl="1" indent="-367026" algn="l">
              <a:lnSpc>
                <a:spcPts val="4759"/>
              </a:lnSpc>
              <a:buAutoNum type="arabicPeriod"/>
            </a:pPr>
            <a:r>
              <a:rPr lang="en-US" sz="339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Personal Goals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37346" y="5162569"/>
            <a:ext cx="7359805" cy="3579088"/>
            <a:chOff x="0" y="0"/>
            <a:chExt cx="9813073" cy="4772118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4041800" cy="6653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56"/>
                </a:lnSpc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Personal goal :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0718" y="551033"/>
              <a:ext cx="9162355" cy="4221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My creative thinking in landscape architecture 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Doing projects more professional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Research skill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Balance between creative practice and critical analysis.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37346" y="1867770"/>
            <a:ext cx="7790910" cy="3124685"/>
            <a:chOff x="0" y="0"/>
            <a:chExt cx="10387880" cy="416624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57150"/>
              <a:ext cx="4041800" cy="6653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56"/>
                </a:lnSpc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My feeling: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718" y="551033"/>
              <a:ext cx="9162355" cy="2087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Quiet confidence and cautious optimism because of having navigated my first semester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0718" y="2789763"/>
              <a:ext cx="9737162" cy="1376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Overcome this semester smoothly. 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Having new experience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97327" y="-862210"/>
            <a:ext cx="9290673" cy="11149210"/>
            <a:chOff x="0" y="0"/>
            <a:chExt cx="2446926" cy="29364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6926" cy="2936417"/>
            </a:xfrm>
            <a:custGeom>
              <a:avLst/>
              <a:gdLst/>
              <a:ahLst/>
              <a:cxnLst/>
              <a:rect l="l" t="t" r="r" b="b"/>
              <a:pathLst>
                <a:path w="2446926" h="2936417">
                  <a:moveTo>
                    <a:pt x="0" y="0"/>
                  </a:moveTo>
                  <a:lnTo>
                    <a:pt x="2446926" y="0"/>
                  </a:lnTo>
                  <a:lnTo>
                    <a:pt x="2446926" y="2936417"/>
                  </a:lnTo>
                  <a:lnTo>
                    <a:pt x="0" y="2936417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46926" cy="2974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32411" y="2277513"/>
            <a:ext cx="14023178" cy="5731974"/>
          </a:xfrm>
          <a:custGeom>
            <a:avLst/>
            <a:gdLst/>
            <a:ahLst/>
            <a:cxnLst/>
            <a:rect l="l" t="t" r="r" b="b"/>
            <a:pathLst>
              <a:path w="14023178" h="5731974">
                <a:moveTo>
                  <a:pt x="0" y="0"/>
                </a:moveTo>
                <a:lnTo>
                  <a:pt x="14023178" y="0"/>
                </a:lnTo>
                <a:lnTo>
                  <a:pt x="14023178" y="5731974"/>
                </a:lnTo>
                <a:lnTo>
                  <a:pt x="0" y="5731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4683202" y="941838"/>
            <a:ext cx="8921595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Paytone One"/>
                <a:ea typeface="Paytone One"/>
                <a:cs typeface="Paytone One"/>
                <a:sym typeface="Paytone One"/>
              </a:rPr>
              <a:t>Theme: Landscape and Environment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2702" y="8153180"/>
            <a:ext cx="15249250" cy="545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5"/>
              </a:lnSpc>
            </a:pPr>
            <a:r>
              <a:rPr lang="en-US" sz="3232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 the use of old/new technologies helps conserve nature and brings benefits to human life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3874" y="-276396"/>
            <a:ext cx="18521874" cy="10839793"/>
            <a:chOff x="0" y="0"/>
            <a:chExt cx="4878189" cy="2854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8189" cy="2854925"/>
            </a:xfrm>
            <a:custGeom>
              <a:avLst/>
              <a:gdLst/>
              <a:ahLst/>
              <a:cxnLst/>
              <a:rect l="l" t="t" r="r" b="b"/>
              <a:pathLst>
                <a:path w="4878189" h="2854925">
                  <a:moveTo>
                    <a:pt x="0" y="0"/>
                  </a:moveTo>
                  <a:lnTo>
                    <a:pt x="4878189" y="0"/>
                  </a:lnTo>
                  <a:lnTo>
                    <a:pt x="4878189" y="2854925"/>
                  </a:lnTo>
                  <a:lnTo>
                    <a:pt x="0" y="2854925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8189" cy="2893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735360" y="4049678"/>
            <a:ext cx="10583406" cy="175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14"/>
              </a:lnSpc>
            </a:pPr>
            <a:r>
              <a:rPr lang="en-US" sz="13214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LearningJourney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26942" y="6591083"/>
            <a:ext cx="9000243" cy="58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Academic Skills And Personal Skills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6300" y="-361442"/>
            <a:ext cx="11274313" cy="11009883"/>
            <a:chOff x="0" y="0"/>
            <a:chExt cx="2969366" cy="289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66" cy="2899722"/>
            </a:xfrm>
            <a:custGeom>
              <a:avLst/>
              <a:gdLst/>
              <a:ahLst/>
              <a:cxnLst/>
              <a:rect l="l" t="t" r="r" b="b"/>
              <a:pathLst>
                <a:path w="2969366" h="2899722">
                  <a:moveTo>
                    <a:pt x="0" y="0"/>
                  </a:moveTo>
                  <a:lnTo>
                    <a:pt x="2969366" y="0"/>
                  </a:lnTo>
                  <a:lnTo>
                    <a:pt x="2969366" y="2899722"/>
                  </a:lnTo>
                  <a:lnTo>
                    <a:pt x="0" y="2899722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9366" cy="2937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30626" y="1503845"/>
            <a:ext cx="4270261" cy="3036629"/>
            <a:chOff x="0" y="0"/>
            <a:chExt cx="5693682" cy="404883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6866" t="4288" b="9979"/>
            <a:stretch>
              <a:fillRect/>
            </a:stretch>
          </p:blipFill>
          <p:spPr>
            <a:xfrm>
              <a:off x="0" y="0"/>
              <a:ext cx="5693682" cy="404883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892977" y="5650011"/>
            <a:ext cx="4270261" cy="3036629"/>
            <a:chOff x="0" y="0"/>
            <a:chExt cx="5693682" cy="404883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4829" t="4547" b="4547"/>
            <a:stretch>
              <a:fillRect/>
            </a:stretch>
          </p:blipFill>
          <p:spPr>
            <a:xfrm>
              <a:off x="0" y="0"/>
              <a:ext cx="5693682" cy="4048839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3426026" y="1503845"/>
            <a:ext cx="4270261" cy="3036629"/>
            <a:chOff x="0" y="0"/>
            <a:chExt cx="5693682" cy="4048839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l="16407" t="5417" b="5417"/>
            <a:stretch>
              <a:fillRect/>
            </a:stretch>
          </p:blipFill>
          <p:spPr>
            <a:xfrm>
              <a:off x="0" y="0"/>
              <a:ext cx="5693682" cy="4048839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1028700" y="3200607"/>
            <a:ext cx="5252005" cy="2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99"/>
              </a:lnSpc>
            </a:pPr>
            <a:r>
              <a:rPr lang="en-US" sz="99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Academic Research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46324" y="5996097"/>
            <a:ext cx="3174699" cy="11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4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SKILLS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30626" y="4777300"/>
            <a:ext cx="4270261" cy="599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5"/>
              </a:lnSpc>
            </a:pPr>
            <a:r>
              <a:rPr lang="en-US" sz="247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Kongian Yu - “sponge city” concept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84623" y="8772365"/>
            <a:ext cx="4270261" cy="42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0"/>
              </a:lnSpc>
            </a:pPr>
            <a:r>
              <a:rPr lang="en-US" sz="247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West 8 - Jubilee Garden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26026" y="4751154"/>
            <a:ext cx="4270261" cy="56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6"/>
              </a:lnSpc>
            </a:pPr>
            <a:r>
              <a:rPr lang="en-US" sz="247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James Corner Field Operation - The High 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72959" y="-170090"/>
            <a:ext cx="10224351" cy="10627180"/>
            <a:chOff x="0" y="0"/>
            <a:chExt cx="2692833" cy="2798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2833" cy="2798928"/>
            </a:xfrm>
            <a:custGeom>
              <a:avLst/>
              <a:gdLst/>
              <a:ahLst/>
              <a:cxnLst/>
              <a:rect l="l" t="t" r="r" b="b"/>
              <a:pathLst>
                <a:path w="2692833" h="2798928">
                  <a:moveTo>
                    <a:pt x="0" y="0"/>
                  </a:moveTo>
                  <a:lnTo>
                    <a:pt x="2692833" y="0"/>
                  </a:lnTo>
                  <a:lnTo>
                    <a:pt x="2692833" y="2798928"/>
                  </a:lnTo>
                  <a:lnTo>
                    <a:pt x="0" y="2798928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92833" cy="2837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917660" y="469033"/>
            <a:ext cx="5468450" cy="4173823"/>
          </a:xfrm>
          <a:custGeom>
            <a:avLst/>
            <a:gdLst/>
            <a:ahLst/>
            <a:cxnLst/>
            <a:rect l="l" t="t" r="r" b="b"/>
            <a:pathLst>
              <a:path w="5468450" h="4173823">
                <a:moveTo>
                  <a:pt x="0" y="0"/>
                </a:moveTo>
                <a:lnTo>
                  <a:pt x="5468450" y="0"/>
                </a:lnTo>
                <a:lnTo>
                  <a:pt x="5468450" y="4173823"/>
                </a:lnTo>
                <a:lnTo>
                  <a:pt x="0" y="4173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3" r="-88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6067463" y="2158235"/>
            <a:ext cx="2220537" cy="2649231"/>
          </a:xfrm>
          <a:custGeom>
            <a:avLst/>
            <a:gdLst/>
            <a:ahLst/>
            <a:cxnLst/>
            <a:rect l="l" t="t" r="r" b="b"/>
            <a:pathLst>
              <a:path w="2220537" h="2649231">
                <a:moveTo>
                  <a:pt x="0" y="0"/>
                </a:moveTo>
                <a:lnTo>
                  <a:pt x="2220537" y="0"/>
                </a:lnTo>
                <a:lnTo>
                  <a:pt x="2220537" y="2649230"/>
                </a:lnTo>
                <a:lnTo>
                  <a:pt x="0" y="2649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750284" y="949557"/>
            <a:ext cx="2442837" cy="3212774"/>
          </a:xfrm>
          <a:custGeom>
            <a:avLst/>
            <a:gdLst/>
            <a:ahLst/>
            <a:cxnLst/>
            <a:rect l="l" t="t" r="r" b="b"/>
            <a:pathLst>
              <a:path w="2442837" h="3212774">
                <a:moveTo>
                  <a:pt x="0" y="0"/>
                </a:moveTo>
                <a:lnTo>
                  <a:pt x="2442837" y="0"/>
                </a:lnTo>
                <a:lnTo>
                  <a:pt x="2442837" y="3212774"/>
                </a:lnTo>
                <a:lnTo>
                  <a:pt x="0" y="3212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738972" y="2892213"/>
            <a:ext cx="5423164" cy="253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5"/>
              </a:lnSpc>
            </a:pPr>
            <a:r>
              <a:rPr lang="en-US" sz="8599" spc="404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OTHER ACADEMIC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98036" y="5746978"/>
            <a:ext cx="4416028" cy="2475511"/>
            <a:chOff x="0" y="0"/>
            <a:chExt cx="5888037" cy="330068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66675"/>
              <a:ext cx="5540453" cy="784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64365" lvl="1" indent="-382183" algn="l">
                <a:lnSpc>
                  <a:spcPts val="4956"/>
                </a:lnSpc>
                <a:buFont typeface="Arial"/>
                <a:buChar char="•"/>
              </a:pPr>
              <a:r>
                <a:rPr lang="en-US" sz="35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Quick-skecthing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39456"/>
              <a:ext cx="5888037" cy="2461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64365" lvl="1" indent="-382183" algn="l">
                <a:lnSpc>
                  <a:spcPts val="4956"/>
                </a:lnSpc>
                <a:buFont typeface="Arial"/>
                <a:buChar char="•"/>
              </a:pPr>
              <a:r>
                <a:rPr lang="en-US" sz="35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Design Thinking</a:t>
              </a:r>
            </a:p>
            <a:p>
              <a:pPr marL="764365" lvl="1" indent="-382183" algn="l">
                <a:lnSpc>
                  <a:spcPts val="4956"/>
                </a:lnSpc>
                <a:buFont typeface="Arial"/>
                <a:buChar char="•"/>
              </a:pPr>
              <a:r>
                <a:rPr lang="en-US" sz="35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Art Research and Critical Skills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35668" y="5237866"/>
            <a:ext cx="7623632" cy="3719999"/>
            <a:chOff x="0" y="0"/>
            <a:chExt cx="10164843" cy="495999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57150"/>
              <a:ext cx="10164843" cy="1376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Generating idea into sketches more quickly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50064"/>
              <a:ext cx="10164843" cy="3509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Connecting functionality with its real-world context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Evaluate and compare the artworks from a wider range of perspectives.</a:t>
              </a:r>
            </a:p>
            <a:p>
              <a:pPr marL="656418" lvl="1" indent="-328209" algn="l">
                <a:lnSpc>
                  <a:spcPts val="4256"/>
                </a:lnSpc>
                <a:buFont typeface="Arial"/>
                <a:buChar char="•"/>
              </a:pPr>
              <a:r>
                <a:rPr lang="en-US" sz="3040">
                  <a:solidFill>
                    <a:srgbClr val="000000"/>
                  </a:solidFill>
                  <a:latin typeface="Noto Sans"/>
                  <a:ea typeface="Noto Sans"/>
                  <a:cs typeface="Noto Sans"/>
                  <a:sym typeface="Noto Sans"/>
                </a:rPr>
                <a:t>Reflective Practice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714094" y="4287802"/>
            <a:ext cx="3440166" cy="2109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7"/>
              </a:lnSpc>
            </a:pPr>
            <a:r>
              <a:rPr lang="en-US" sz="15261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509" y="-1882681"/>
            <a:ext cx="18727018" cy="5356113"/>
            <a:chOff x="0" y="0"/>
            <a:chExt cx="4932219" cy="14106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2219" cy="1410663"/>
            </a:xfrm>
            <a:custGeom>
              <a:avLst/>
              <a:gdLst/>
              <a:ahLst/>
              <a:cxnLst/>
              <a:rect l="l" t="t" r="r" b="b"/>
              <a:pathLst>
                <a:path w="4932219" h="1410663">
                  <a:moveTo>
                    <a:pt x="0" y="0"/>
                  </a:moveTo>
                  <a:lnTo>
                    <a:pt x="4932219" y="0"/>
                  </a:lnTo>
                  <a:lnTo>
                    <a:pt x="4932219" y="1410663"/>
                  </a:lnTo>
                  <a:lnTo>
                    <a:pt x="0" y="1410663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32219" cy="1448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516615" y="5652184"/>
            <a:ext cx="4394447" cy="4114800"/>
          </a:xfrm>
          <a:custGeom>
            <a:avLst/>
            <a:gdLst/>
            <a:ahLst/>
            <a:cxnLst/>
            <a:rect l="l" t="t" r="r" b="b"/>
            <a:pathLst>
              <a:path w="4394447" h="4114800">
                <a:moveTo>
                  <a:pt x="0" y="0"/>
                </a:moveTo>
                <a:lnTo>
                  <a:pt x="4394446" y="0"/>
                </a:lnTo>
                <a:lnTo>
                  <a:pt x="43944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406767" y="3594784"/>
            <a:ext cx="4278147" cy="4114800"/>
          </a:xfrm>
          <a:custGeom>
            <a:avLst/>
            <a:gdLst/>
            <a:ahLst/>
            <a:cxnLst/>
            <a:rect l="l" t="t" r="r" b="b"/>
            <a:pathLst>
              <a:path w="4278147" h="4114800">
                <a:moveTo>
                  <a:pt x="0" y="0"/>
                </a:moveTo>
                <a:lnTo>
                  <a:pt x="4278148" y="0"/>
                </a:lnTo>
                <a:lnTo>
                  <a:pt x="42781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684915" y="6214532"/>
            <a:ext cx="6135029" cy="3333366"/>
          </a:xfrm>
          <a:custGeom>
            <a:avLst/>
            <a:gdLst/>
            <a:ahLst/>
            <a:cxnLst/>
            <a:rect l="l" t="t" r="r" b="b"/>
            <a:pathLst>
              <a:path w="6135029" h="3333366">
                <a:moveTo>
                  <a:pt x="0" y="0"/>
                </a:moveTo>
                <a:lnTo>
                  <a:pt x="6135028" y="0"/>
                </a:lnTo>
                <a:lnTo>
                  <a:pt x="6135028" y="3333366"/>
                </a:lnTo>
                <a:lnTo>
                  <a:pt x="0" y="3333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5669535" y="1766560"/>
            <a:ext cx="3474465" cy="110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80"/>
              </a:lnSpc>
            </a:pPr>
            <a:r>
              <a:rPr lang="en-US" sz="8000" spc="552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SKILLS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0928" y="1357462"/>
            <a:ext cx="4682397" cy="1387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99"/>
              </a:lnSpc>
            </a:pPr>
            <a:r>
              <a:rPr lang="en-US" sz="99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Personal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829179"/>
            <a:ext cx="5882361" cy="1580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6418" lvl="1" indent="-328209" algn="l">
              <a:lnSpc>
                <a:spcPts val="4256"/>
              </a:lnSpc>
              <a:buFont typeface="Arial"/>
              <a:buChar char="•"/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Time Management</a:t>
            </a:r>
          </a:p>
          <a:p>
            <a:pPr marL="656418" lvl="1" indent="-328209" algn="l">
              <a:lnSpc>
                <a:spcPts val="4256"/>
              </a:lnSpc>
              <a:buFont typeface="Arial"/>
              <a:buChar char="•"/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Money Management</a:t>
            </a:r>
          </a:p>
          <a:p>
            <a:pPr marL="656418" lvl="1" indent="-328209" algn="l">
              <a:lnSpc>
                <a:spcPts val="4256"/>
              </a:lnSpc>
              <a:buFont typeface="Arial"/>
              <a:buChar char="•"/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Motivating Myself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7658" y="-361441"/>
            <a:ext cx="9829008" cy="4806441"/>
            <a:chOff x="0" y="0"/>
            <a:chExt cx="2588710" cy="1265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8710" cy="1265894"/>
            </a:xfrm>
            <a:custGeom>
              <a:avLst/>
              <a:gdLst/>
              <a:ahLst/>
              <a:cxnLst/>
              <a:rect l="l" t="t" r="r" b="b"/>
              <a:pathLst>
                <a:path w="2588710" h="1265894">
                  <a:moveTo>
                    <a:pt x="0" y="0"/>
                  </a:moveTo>
                  <a:lnTo>
                    <a:pt x="2588710" y="0"/>
                  </a:lnTo>
                  <a:lnTo>
                    <a:pt x="2588710" y="1265894"/>
                  </a:lnTo>
                  <a:lnTo>
                    <a:pt x="0" y="1265894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88710" cy="1303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2540" y="4857920"/>
            <a:ext cx="4394447" cy="4114800"/>
          </a:xfrm>
          <a:custGeom>
            <a:avLst/>
            <a:gdLst/>
            <a:ahLst/>
            <a:cxnLst/>
            <a:rect l="l" t="t" r="r" b="b"/>
            <a:pathLst>
              <a:path w="4394447" h="4114800">
                <a:moveTo>
                  <a:pt x="0" y="0"/>
                </a:moveTo>
                <a:lnTo>
                  <a:pt x="4394446" y="0"/>
                </a:lnTo>
                <a:lnTo>
                  <a:pt x="43944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6161992" y="4884605"/>
            <a:ext cx="4597267" cy="4061430"/>
          </a:xfrm>
          <a:custGeom>
            <a:avLst/>
            <a:gdLst/>
            <a:ahLst/>
            <a:cxnLst/>
            <a:rect l="l" t="t" r="r" b="b"/>
            <a:pathLst>
              <a:path w="4597267" h="4061430">
                <a:moveTo>
                  <a:pt x="0" y="0"/>
                </a:moveTo>
                <a:lnTo>
                  <a:pt x="4597267" y="0"/>
                </a:lnTo>
                <a:lnTo>
                  <a:pt x="4597267" y="4061430"/>
                </a:lnTo>
                <a:lnTo>
                  <a:pt x="0" y="40614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09" b="-35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233660" y="526925"/>
            <a:ext cx="5911333" cy="3694583"/>
          </a:xfrm>
          <a:custGeom>
            <a:avLst/>
            <a:gdLst/>
            <a:ahLst/>
            <a:cxnLst/>
            <a:rect l="l" t="t" r="r" b="b"/>
            <a:pathLst>
              <a:path w="5911333" h="3694583">
                <a:moveTo>
                  <a:pt x="0" y="0"/>
                </a:moveTo>
                <a:lnTo>
                  <a:pt x="5911333" y="0"/>
                </a:lnTo>
                <a:lnTo>
                  <a:pt x="5911333" y="3694583"/>
                </a:lnTo>
                <a:lnTo>
                  <a:pt x="0" y="36945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2068940" y="4730580"/>
            <a:ext cx="4527720" cy="4527720"/>
          </a:xfrm>
          <a:custGeom>
            <a:avLst/>
            <a:gdLst/>
            <a:ahLst/>
            <a:cxnLst/>
            <a:rect l="l" t="t" r="r" b="b"/>
            <a:pathLst>
              <a:path w="4527720" h="4527720">
                <a:moveTo>
                  <a:pt x="0" y="0"/>
                </a:moveTo>
                <a:lnTo>
                  <a:pt x="4527720" y="0"/>
                </a:lnTo>
                <a:lnTo>
                  <a:pt x="4527720" y="4527720"/>
                </a:lnTo>
                <a:lnTo>
                  <a:pt x="0" y="4527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5781217" cy="121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CHALLENGES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47683" y="2200256"/>
            <a:ext cx="3606489" cy="199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6"/>
              </a:lnSpc>
            </a:pPr>
            <a:r>
              <a:rPr lang="en-US" sz="284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Time Management </a:t>
            </a:r>
          </a:p>
          <a:p>
            <a:pPr algn="l">
              <a:lnSpc>
                <a:spcPts val="3976"/>
              </a:lnSpc>
            </a:pPr>
            <a:r>
              <a:rPr lang="en-US" sz="284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Academic Pressure </a:t>
            </a:r>
          </a:p>
          <a:p>
            <a:pPr algn="l">
              <a:lnSpc>
                <a:spcPts val="3976"/>
              </a:lnSpc>
            </a:pPr>
            <a:r>
              <a:rPr lang="en-US" sz="284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Self Pressure </a:t>
            </a:r>
          </a:p>
          <a:p>
            <a:pPr algn="l">
              <a:lnSpc>
                <a:spcPts val="3976"/>
              </a:lnSpc>
            </a:pPr>
            <a:r>
              <a:rPr lang="en-US" sz="284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Burnout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330815">
            <a:off x="-3335109" y="0"/>
            <a:ext cx="9235941" cy="10287000"/>
            <a:chOff x="0" y="0"/>
            <a:chExt cx="243251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2511" cy="2709333"/>
            </a:xfrm>
            <a:custGeom>
              <a:avLst/>
              <a:gdLst/>
              <a:ahLst/>
              <a:cxnLst/>
              <a:rect l="l" t="t" r="r" b="b"/>
              <a:pathLst>
                <a:path w="2432511" h="2709333">
                  <a:moveTo>
                    <a:pt x="0" y="0"/>
                  </a:moveTo>
                  <a:lnTo>
                    <a:pt x="2432511" y="0"/>
                  </a:lnTo>
                  <a:lnTo>
                    <a:pt x="2432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2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24398" y="5428254"/>
            <a:ext cx="4249349" cy="1060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SOLVING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0471" y="3888416"/>
            <a:ext cx="5703935" cy="1387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99"/>
              </a:lnSpc>
            </a:pPr>
            <a:r>
              <a:rPr lang="en-US" sz="99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Problem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56151" y="2815358"/>
            <a:ext cx="3427791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Time Management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0877" y="2053927"/>
            <a:ext cx="6698705" cy="1046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Create a to-do list and set reasonable time limits for each task.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70877" y="3271495"/>
            <a:ext cx="7289082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Divide tasks appropriately.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74405" y="4780293"/>
            <a:ext cx="4016448" cy="1046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Academic pressure and self-pressure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90854" y="4552224"/>
            <a:ext cx="7289082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Cannot solve 100% of these problems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90854" y="5084550"/>
            <a:ext cx="7289082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Reducing the expectation on myself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90854" y="5616887"/>
            <a:ext cx="7289082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Refer the experiece than the grade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97495" y="7358367"/>
            <a:ext cx="1499443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Burnout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47186" y="7130299"/>
            <a:ext cx="4677175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Watching self-help topics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47186" y="7662636"/>
            <a:ext cx="4677175" cy="51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6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Get enough rest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94070" y="835827"/>
            <a:ext cx="11165230" cy="1046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6418" lvl="1" indent="-328209" algn="l">
              <a:lnSpc>
                <a:spcPts val="4256"/>
              </a:lnSpc>
              <a:spcBef>
                <a:spcPct val="0"/>
              </a:spcBef>
              <a:buFont typeface="Arial"/>
              <a:buChar char="•"/>
            </a:pPr>
            <a:r>
              <a:rPr lang="en-US" sz="30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discussing with my tutor, my friends and asking suggestions from higher level students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595315"/>
            <a:ext cx="9420396" cy="10882315"/>
            <a:chOff x="0" y="0"/>
            <a:chExt cx="2481092" cy="28661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1092" cy="2866124"/>
            </a:xfrm>
            <a:custGeom>
              <a:avLst/>
              <a:gdLst/>
              <a:ahLst/>
              <a:cxnLst/>
              <a:rect l="l" t="t" r="r" b="b"/>
              <a:pathLst>
                <a:path w="2481092" h="2866124">
                  <a:moveTo>
                    <a:pt x="0" y="0"/>
                  </a:moveTo>
                  <a:lnTo>
                    <a:pt x="2481092" y="0"/>
                  </a:lnTo>
                  <a:lnTo>
                    <a:pt x="2481092" y="2866124"/>
                  </a:lnTo>
                  <a:lnTo>
                    <a:pt x="0" y="2866124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81092" cy="2904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1471" y="5336507"/>
            <a:ext cx="6784404" cy="1068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 PREPARATION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6023" y="4053256"/>
            <a:ext cx="6602005" cy="134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sz="99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 Professional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71968" y="1507192"/>
            <a:ext cx="7087332" cy="289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6"/>
              </a:lnSpc>
              <a:spcBef>
                <a:spcPct val="0"/>
              </a:spcBef>
            </a:pPr>
            <a:r>
              <a:rPr lang="en-US" sz="2740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Reflection skill</a:t>
            </a:r>
            <a:r>
              <a:rPr lang="en-US" sz="27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- It helps me reflect on what I have done and identify areas I may have overlooked during the development process. It supports critical thinking, which will help me defend my projects in the future.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71968" y="4695231"/>
            <a:ext cx="7087332" cy="240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6"/>
              </a:lnSpc>
              <a:spcBef>
                <a:spcPct val="0"/>
              </a:spcBef>
            </a:pPr>
            <a:r>
              <a:rPr lang="en-US" sz="2740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Time Management</a:t>
            </a:r>
            <a:r>
              <a:rPr lang="en-US" sz="27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- Balance research, sketching, modeling, and essay writing. Having a contingency plan is a good idea, allowing me to complete my assignment on time.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71968" y="7397214"/>
            <a:ext cx="7087332" cy="1435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6"/>
              </a:lnSpc>
              <a:spcBef>
                <a:spcPct val="0"/>
              </a:spcBef>
            </a:pPr>
            <a:r>
              <a:rPr lang="en-US" sz="2740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Communication Skills</a:t>
            </a:r>
            <a:r>
              <a:rPr lang="en-US" sz="274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- Generating idea into speech in an easy-to-understand way for other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5078" y="-191351"/>
            <a:ext cx="18613078" cy="3562442"/>
            <a:chOff x="0" y="0"/>
            <a:chExt cx="4902210" cy="9382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2210" cy="938256"/>
            </a:xfrm>
            <a:custGeom>
              <a:avLst/>
              <a:gdLst/>
              <a:ahLst/>
              <a:cxnLst/>
              <a:rect l="l" t="t" r="r" b="b"/>
              <a:pathLst>
                <a:path w="4902210" h="938256">
                  <a:moveTo>
                    <a:pt x="0" y="0"/>
                  </a:moveTo>
                  <a:lnTo>
                    <a:pt x="4902210" y="0"/>
                  </a:lnTo>
                  <a:lnTo>
                    <a:pt x="4902210" y="938256"/>
                  </a:lnTo>
                  <a:lnTo>
                    <a:pt x="0" y="938256"/>
                  </a:lnTo>
                  <a:close/>
                </a:path>
              </a:pathLst>
            </a:custGeom>
            <a:solidFill>
              <a:srgbClr val="9CD58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2210" cy="9763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827048" y="4358190"/>
            <a:ext cx="4273580" cy="4355241"/>
          </a:xfrm>
          <a:custGeom>
            <a:avLst/>
            <a:gdLst/>
            <a:ahLst/>
            <a:cxnLst/>
            <a:rect l="l" t="t" r="r" b="b"/>
            <a:pathLst>
              <a:path w="4273580" h="4355241">
                <a:moveTo>
                  <a:pt x="0" y="0"/>
                </a:moveTo>
                <a:lnTo>
                  <a:pt x="4273580" y="0"/>
                </a:lnTo>
                <a:lnTo>
                  <a:pt x="4273580" y="4355241"/>
                </a:lnTo>
                <a:lnTo>
                  <a:pt x="0" y="4355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1448486"/>
            <a:ext cx="6698184" cy="110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CONCLUSION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750775"/>
            <a:ext cx="8634638" cy="178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This semester has been much more than just an academic step; it is a personal transformation.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912259"/>
            <a:ext cx="8634638" cy="118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The most significant discovery I made is the power of Resilience.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473687"/>
            <a:ext cx="8634638" cy="178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Looking ahead to Year 1, I want myself to have enough skills to be a good landscape architecture student.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44434"/>
            <a:ext cx="6698184" cy="110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REFERENCES: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90097"/>
            <a:ext cx="16180146" cy="741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+ Richards, J. (2013) Freehand drawing and discovery: urban sketching and concept drawing for designers. 1st edition. Hoboken, NJ: WILEY.89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+Florian, M.-C. (2025). Kongjian Yu, Creator of the Sponge City Concept, Passes Away in Brazil Plane Crash. [online] ArchDaily. Available at: https://www.archdaily.com/1034437/kongjian-yu-creator-of-the-sponge-city-concept-passes-away-in-brazil-plane-crash [Accessed 10 Mar. 2026].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+Mazade, K. (2023) SOM connects block-long glulam bridge to the High Line. [online] Dezeen. Available at: </a:t>
            </a:r>
            <a:r>
              <a:rPr lang="en-US" sz="2800" u="sng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2" tooltip="https://www.dezeen.com/2023/05/18/som-block-long-glulam-bridge-high-line/"/>
              </a:rPr>
              <a:t>https://www.dezeen.com/2023/05/18/som-block-long-glulam-bridge-high-line/</a:t>
            </a:r>
            <a:r>
              <a:rPr lang="en-US" sz="28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[Accessed: 15 Mar.  2026]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+Landezine (2015). Jubilee Gardens by West 8. [online] Landezine. Available at: https://landezine.com/jubilee-gardens-by-west-8/ [Accessed 15 Mar. 2026].</a:t>
            </a:r>
          </a:p>
          <a:p>
            <a:pPr algn="l">
              <a:lnSpc>
                <a:spcPts val="3920"/>
              </a:lnSpc>
            </a:pPr>
            <a:endParaRPr lang="en-US" sz="28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3920"/>
              </a:lnSpc>
            </a:pPr>
            <a:endParaRPr lang="en-US" sz="28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3920"/>
              </a:lnSpc>
            </a:pPr>
            <a:endParaRPr lang="en-US" sz="28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3920"/>
              </a:lnSpc>
            </a:pPr>
            <a:endParaRPr lang="en-US" sz="28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3920"/>
              </a:lnSpc>
            </a:pPr>
            <a:endParaRPr lang="en-US" sz="28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5007" y="4479944"/>
            <a:ext cx="9657986" cy="1422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THANK YOU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D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94908" y="4648527"/>
            <a:ext cx="6698184" cy="110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QUESTIONS??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Office PowerPoint</Application>
  <PresentationFormat>Custom</PresentationFormat>
  <Paragraphs>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Paytone One</vt:lpstr>
      <vt:lpstr>Cabin</vt:lpstr>
      <vt:lpstr>Calibri</vt:lpstr>
      <vt:lpstr>Hammersmith One</vt:lpstr>
      <vt:lpstr>Noto Sans</vt:lpstr>
      <vt:lpstr>Noto Sans Bold</vt:lpstr>
      <vt:lpstr>Brittany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and Minimal Portfolio Presentation</dc:title>
  <cp:lastModifiedBy>Vi Nguyễn</cp:lastModifiedBy>
  <cp:revision>2</cp:revision>
  <dcterms:created xsi:type="dcterms:W3CDTF">2006-08-16T00:00:00Z</dcterms:created>
  <dcterms:modified xsi:type="dcterms:W3CDTF">2026-04-01T06:09:03Z</dcterms:modified>
  <dc:identifier>DAHFi65DVno</dc:identifier>
</cp:coreProperties>
</file>