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Lst>
  <p:sldSz cx="18288000" cy="10287000"/>
  <p:notesSz cx="6858000" cy="9144000"/>
  <p:embeddedFontLst>
    <p:embeddedFont>
      <p:font typeface="Agrandir Medium" charset="1" panose="00000600000000000000"/>
      <p:regular r:id="rId21"/>
    </p:embeddedFont>
    <p:embeddedFont>
      <p:font typeface="Open Sauce Bold" charset="1" panose="00000800000000000000"/>
      <p:regular r:id="rId22"/>
    </p:embeddedFont>
    <p:embeddedFont>
      <p:font typeface="Be Vietnam" charset="1" panose="00000500000000000000"/>
      <p:regular r:id="rId23"/>
    </p:embeddedFont>
    <p:embeddedFont>
      <p:font typeface="Open Sauce" charset="1" panose="00000500000000000000"/>
      <p:regular r:id="rId24"/>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slides/slide11.xml" Type="http://schemas.openxmlformats.org/officeDocument/2006/relationships/slide"/><Relationship Id="rId17" Target="slides/slide12.xml" Type="http://schemas.openxmlformats.org/officeDocument/2006/relationships/slide"/><Relationship Id="rId18" Target="slides/slide13.xml" Type="http://schemas.openxmlformats.org/officeDocument/2006/relationships/slide"/><Relationship Id="rId19" Target="slides/slide14.xml" Type="http://schemas.openxmlformats.org/officeDocument/2006/relationships/slide"/><Relationship Id="rId2" Target="presProps.xml" Type="http://schemas.openxmlformats.org/officeDocument/2006/relationships/presProps"/><Relationship Id="rId20" Target="slides/slide15.xml" Type="http://schemas.openxmlformats.org/officeDocument/2006/relationships/slide"/><Relationship Id="rId21" Target="fonts/font21.fntdata" Type="http://schemas.openxmlformats.org/officeDocument/2006/relationships/font"/><Relationship Id="rId22" Target="fonts/font22.fntdata" Type="http://schemas.openxmlformats.org/officeDocument/2006/relationships/font"/><Relationship Id="rId23" Target="fonts/font23.fntdata" Type="http://schemas.openxmlformats.org/officeDocument/2006/relationships/font"/><Relationship Id="rId24" Target="fonts/font24.fntdata" Type="http://schemas.openxmlformats.org/officeDocument/2006/relationships/font"/><Relationship Id="rId3" Target="viewProps.xml" Type="http://schemas.openxmlformats.org/officeDocument/2006/relationships/viewProps"/><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jpeg" Type="http://schemas.openxmlformats.org/officeDocument/2006/relationships/image"/><Relationship Id="rId3" Target="../media/image12.jpeg" Type="http://schemas.openxmlformats.org/officeDocument/2006/relationships/image"/><Relationship Id="rId4" Target="../media/image13.png" Type="http://schemas.openxmlformats.org/officeDocument/2006/relationships/image"/></Relationships>
</file>

<file path=ppt/slides/_rels/slide1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jpeg" Type="http://schemas.openxmlformats.org/officeDocument/2006/relationships/image"/><Relationship Id="rId3" Target="../media/image14.png" Type="http://schemas.openxmlformats.org/officeDocument/2006/relationships/image"/></Relationships>
</file>

<file path=ppt/slides/_rels/slide1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jpeg" Type="http://schemas.openxmlformats.org/officeDocument/2006/relationships/image"/><Relationship Id="rId3" Target="../media/image15.jpeg" Type="http://schemas.openxmlformats.org/officeDocument/2006/relationships/image"/><Relationship Id="rId4" Target="https://youtu.be/4m4Aq7_DXrY?si=6Jtx35kOfSc5-GoY" TargetMode="External" Type="http://schemas.openxmlformats.org/officeDocument/2006/relationships/video"/></Relationships>
</file>

<file path=ppt/slides/_rels/slide1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jpeg" Type="http://schemas.openxmlformats.org/officeDocument/2006/relationships/image"/><Relationship Id="rId3" Target="../media/image16.jpeg" Type="http://schemas.openxmlformats.org/officeDocument/2006/relationships/image"/></Relationships>
</file>

<file path=ppt/slides/_rels/slide14.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7.jpeg" Type="http://schemas.openxmlformats.org/officeDocument/2006/relationships/image"/><Relationship Id="rId3" Target="../media/image18.pn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jpeg" Type="http://schemas.openxmlformats.org/officeDocument/2006/relationships/image"/><Relationship Id="rId3" Target="../media/image3.jpe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jpeg" Type="http://schemas.openxmlformats.org/officeDocument/2006/relationships/image"/><Relationship Id="rId3" Target="../media/image4.jpeg" Type="http://schemas.openxmlformats.org/officeDocument/2006/relationships/image"/><Relationship Id="rId4" Target="../media/image5.jpe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jpeg" Type="http://schemas.openxmlformats.org/officeDocument/2006/relationships/image"/><Relationship Id="rId3" Target="../media/image6.jpeg" Type="http://schemas.openxmlformats.org/officeDocument/2006/relationships/image"/><Relationship Id="rId4" Target="../media/image7.png" Type="http://schemas.openxmlformats.org/officeDocument/2006/relationships/image"/><Relationship Id="rId5" Target="../media/image8.jpe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jpeg" Type="http://schemas.openxmlformats.org/officeDocument/2006/relationships/image"/><Relationship Id="rId3" Target="../media/image6.jpe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jpeg" Type="http://schemas.openxmlformats.org/officeDocument/2006/relationships/image"/><Relationship Id="rId3" Target="../media/image9.jpeg" Type="http://schemas.openxmlformats.org/officeDocument/2006/relationships/image"/></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jpeg" Type="http://schemas.openxmlformats.org/officeDocument/2006/relationships/image"/><Relationship Id="rId3" Target="../media/image10.png" Type="http://schemas.openxmlformats.org/officeDocument/2006/relationships/image"/></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jpeg" Type="http://schemas.openxmlformats.org/officeDocument/2006/relationships/image"/><Relationship Id="rId3" Target="../media/image8.jpeg" Type="http://schemas.openxmlformats.org/officeDocument/2006/relationships/image"/></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jpeg" Type="http://schemas.openxmlformats.org/officeDocument/2006/relationships/image"/><Relationship Id="rId3" Target="../media/image11.png" Type="http://schemas.openxmlformats.org/officeDocument/2006/relationships/image"/></Relationships>
</file>

<file path=ppt/slides/slide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83416" r="0" b="-83416"/>
            </a:stretch>
          </a:blipFill>
        </p:spPr>
      </p:sp>
      <p:sp>
        <p:nvSpPr>
          <p:cNvPr name="TextBox 3" id="3"/>
          <p:cNvSpPr txBox="true"/>
          <p:nvPr/>
        </p:nvSpPr>
        <p:spPr>
          <a:xfrm rot="0">
            <a:off x="785515" y="3373755"/>
            <a:ext cx="16716971" cy="2863215"/>
          </a:xfrm>
          <a:prstGeom prst="rect">
            <a:avLst/>
          </a:prstGeom>
        </p:spPr>
        <p:txBody>
          <a:bodyPr anchor="t" rtlCol="false" tIns="0" lIns="0" bIns="0" rIns="0">
            <a:spAutoFit/>
          </a:bodyPr>
          <a:lstStyle/>
          <a:p>
            <a:pPr algn="ctr">
              <a:lnSpc>
                <a:spcPts val="20159"/>
              </a:lnSpc>
              <a:spcBef>
                <a:spcPct val="0"/>
              </a:spcBef>
            </a:pPr>
            <a:r>
              <a:rPr lang="en-US" b="true" sz="14399" spc="2001">
                <a:solidFill>
                  <a:srgbClr val="D9D9D9"/>
                </a:solidFill>
                <a:latin typeface="Agrandir Medium"/>
                <a:ea typeface="Agrandir Medium"/>
                <a:cs typeface="Agrandir Medium"/>
                <a:sym typeface="Agrandir Medium"/>
              </a:rPr>
              <a:t>ECO-ART</a:t>
            </a:r>
          </a:p>
        </p:txBody>
      </p:sp>
      <p:sp>
        <p:nvSpPr>
          <p:cNvPr name="TextBox 4" id="4"/>
          <p:cNvSpPr txBox="true"/>
          <p:nvPr/>
        </p:nvSpPr>
        <p:spPr>
          <a:xfrm rot="0">
            <a:off x="6953058" y="5831205"/>
            <a:ext cx="4381885" cy="405765"/>
          </a:xfrm>
          <a:prstGeom prst="rect">
            <a:avLst/>
          </a:prstGeom>
        </p:spPr>
        <p:txBody>
          <a:bodyPr anchor="t" rtlCol="false" tIns="0" lIns="0" bIns="0" rIns="0">
            <a:spAutoFit/>
          </a:bodyPr>
          <a:lstStyle/>
          <a:p>
            <a:pPr algn="ctr">
              <a:lnSpc>
                <a:spcPts val="3359"/>
              </a:lnSpc>
            </a:pPr>
            <a:r>
              <a:rPr lang="en-US" b="true" sz="2400" spc="715">
                <a:solidFill>
                  <a:srgbClr val="D9D9D9"/>
                </a:solidFill>
                <a:latin typeface="Open Sauce Bold"/>
                <a:ea typeface="Open Sauce Bold"/>
                <a:cs typeface="Open Sauce Bold"/>
                <a:sym typeface="Open Sauce Bold"/>
              </a:rPr>
              <a:t>PRESENTATION</a:t>
            </a:r>
          </a:p>
        </p:txBody>
      </p:sp>
      <p:sp>
        <p:nvSpPr>
          <p:cNvPr name="TextBox 5" id="5"/>
          <p:cNvSpPr txBox="true"/>
          <p:nvPr/>
        </p:nvSpPr>
        <p:spPr>
          <a:xfrm rot="0">
            <a:off x="6953058" y="1192415"/>
            <a:ext cx="4381885" cy="405765"/>
          </a:xfrm>
          <a:prstGeom prst="rect">
            <a:avLst/>
          </a:prstGeom>
        </p:spPr>
        <p:txBody>
          <a:bodyPr anchor="t" rtlCol="false" tIns="0" lIns="0" bIns="0" rIns="0">
            <a:spAutoFit/>
          </a:bodyPr>
          <a:lstStyle/>
          <a:p>
            <a:pPr algn="ctr">
              <a:lnSpc>
                <a:spcPts val="3359"/>
              </a:lnSpc>
            </a:pPr>
            <a:r>
              <a:rPr lang="en-US" b="true" sz="2400" spc="715">
                <a:solidFill>
                  <a:srgbClr val="D9D9D9"/>
                </a:solidFill>
                <a:latin typeface="Open Sauce Bold"/>
                <a:ea typeface="Open Sauce Bold"/>
                <a:cs typeface="Open Sauce Bold"/>
                <a:sym typeface="Open Sauce Bold"/>
              </a:rPr>
              <a:t>MANGO</a:t>
            </a:r>
          </a:p>
        </p:txBody>
      </p:sp>
    </p:spTree>
  </p:cSld>
  <p:clrMapOvr>
    <a:masterClrMapping/>
  </p:clrMapOvr>
</p:sld>
</file>

<file path=ppt/slides/slide10.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83416" r="0" b="-83416"/>
            </a:stretch>
          </a:blipFill>
        </p:spPr>
      </p:sp>
      <p:sp>
        <p:nvSpPr>
          <p:cNvPr name="AutoShape 3" id="3"/>
          <p:cNvSpPr/>
          <p:nvPr/>
        </p:nvSpPr>
        <p:spPr>
          <a:xfrm>
            <a:off x="-4509537" y="9267825"/>
            <a:ext cx="6142054" cy="0"/>
          </a:xfrm>
          <a:prstGeom prst="line">
            <a:avLst/>
          </a:prstGeom>
          <a:ln cap="flat" w="19050">
            <a:solidFill>
              <a:srgbClr val="FFFFFF"/>
            </a:solidFill>
            <a:prstDash val="solid"/>
            <a:headEnd type="none" len="sm" w="sm"/>
            <a:tailEnd type="none" len="sm" w="sm"/>
          </a:ln>
        </p:spPr>
      </p:sp>
      <p:sp>
        <p:nvSpPr>
          <p:cNvPr name="Freeform 4" id="4"/>
          <p:cNvSpPr/>
          <p:nvPr/>
        </p:nvSpPr>
        <p:spPr>
          <a:xfrm flipH="false" flipV="false" rot="0">
            <a:off x="12913211" y="3960652"/>
            <a:ext cx="4730180" cy="5732139"/>
          </a:xfrm>
          <a:custGeom>
            <a:avLst/>
            <a:gdLst/>
            <a:ahLst/>
            <a:cxnLst/>
            <a:rect r="r" b="b" t="t" l="l"/>
            <a:pathLst>
              <a:path h="5732139" w="4730180">
                <a:moveTo>
                  <a:pt x="0" y="0"/>
                </a:moveTo>
                <a:lnTo>
                  <a:pt x="4730180" y="0"/>
                </a:lnTo>
                <a:lnTo>
                  <a:pt x="4730180" y="5732140"/>
                </a:lnTo>
                <a:lnTo>
                  <a:pt x="0" y="5732140"/>
                </a:lnTo>
                <a:lnTo>
                  <a:pt x="0" y="0"/>
                </a:lnTo>
                <a:close/>
              </a:path>
            </a:pathLst>
          </a:custGeom>
          <a:blipFill>
            <a:blip r:embed="rId3"/>
            <a:stretch>
              <a:fillRect l="0" t="0" r="0" b="0"/>
            </a:stretch>
          </a:blipFill>
        </p:spPr>
      </p:sp>
      <p:sp>
        <p:nvSpPr>
          <p:cNvPr name="Freeform 5" id="5"/>
          <p:cNvSpPr/>
          <p:nvPr/>
        </p:nvSpPr>
        <p:spPr>
          <a:xfrm flipH="false" flipV="false" rot="0">
            <a:off x="9872404" y="548839"/>
            <a:ext cx="5822938" cy="4367204"/>
          </a:xfrm>
          <a:custGeom>
            <a:avLst/>
            <a:gdLst/>
            <a:ahLst/>
            <a:cxnLst/>
            <a:rect r="r" b="b" t="t" l="l"/>
            <a:pathLst>
              <a:path h="4367204" w="5822938">
                <a:moveTo>
                  <a:pt x="0" y="0"/>
                </a:moveTo>
                <a:lnTo>
                  <a:pt x="5822938" y="0"/>
                </a:lnTo>
                <a:lnTo>
                  <a:pt x="5822938" y="4367203"/>
                </a:lnTo>
                <a:lnTo>
                  <a:pt x="0" y="4367203"/>
                </a:lnTo>
                <a:lnTo>
                  <a:pt x="0" y="0"/>
                </a:lnTo>
                <a:close/>
              </a:path>
            </a:pathLst>
          </a:custGeom>
          <a:blipFill>
            <a:blip r:embed="rId4"/>
            <a:stretch>
              <a:fillRect l="0" t="0" r="0" b="0"/>
            </a:stretch>
          </a:blipFill>
        </p:spPr>
      </p:sp>
      <p:sp>
        <p:nvSpPr>
          <p:cNvPr name="TextBox 6" id="6"/>
          <p:cNvSpPr txBox="true"/>
          <p:nvPr/>
        </p:nvSpPr>
        <p:spPr>
          <a:xfrm rot="0">
            <a:off x="860054" y="953959"/>
            <a:ext cx="8829585" cy="2111064"/>
          </a:xfrm>
          <a:prstGeom prst="rect">
            <a:avLst/>
          </a:prstGeom>
        </p:spPr>
        <p:txBody>
          <a:bodyPr anchor="t" rtlCol="false" tIns="0" lIns="0" bIns="0" rIns="0">
            <a:spAutoFit/>
          </a:bodyPr>
          <a:lstStyle/>
          <a:p>
            <a:pPr algn="ctr">
              <a:lnSpc>
                <a:spcPts val="7826"/>
              </a:lnSpc>
              <a:spcBef>
                <a:spcPct val="0"/>
              </a:spcBef>
            </a:pPr>
            <a:r>
              <a:rPr lang="en-US" b="true" sz="5590" spc="39">
                <a:solidFill>
                  <a:srgbClr val="D9D9D9"/>
                </a:solidFill>
                <a:latin typeface="Agrandir Medium"/>
                <a:ea typeface="Agrandir Medium"/>
                <a:cs typeface="Agrandir Medium"/>
                <a:sym typeface="Agrandir Medium"/>
              </a:rPr>
              <a:t>PARQUE D</a:t>
            </a:r>
            <a:r>
              <a:rPr lang="en-US" b="true" sz="5590" spc="39">
                <a:solidFill>
                  <a:srgbClr val="D9D9D9"/>
                </a:solidFill>
                <a:latin typeface="Agrandir Medium"/>
                <a:ea typeface="Agrandir Medium"/>
                <a:cs typeface="Agrandir Medium"/>
                <a:sym typeface="Agrandir Medium"/>
              </a:rPr>
              <a:t>EL ESTE (CARACAS, VENEZUELA):</a:t>
            </a:r>
          </a:p>
        </p:txBody>
      </p:sp>
      <p:sp>
        <p:nvSpPr>
          <p:cNvPr name="TextBox 7" id="7"/>
          <p:cNvSpPr txBox="true"/>
          <p:nvPr/>
        </p:nvSpPr>
        <p:spPr>
          <a:xfrm rot="0">
            <a:off x="1028700" y="4107597"/>
            <a:ext cx="8492293" cy="3580130"/>
          </a:xfrm>
          <a:prstGeom prst="rect">
            <a:avLst/>
          </a:prstGeom>
        </p:spPr>
        <p:txBody>
          <a:bodyPr anchor="t" rtlCol="false" tIns="0" lIns="0" bIns="0" rIns="0">
            <a:spAutoFit/>
          </a:bodyPr>
          <a:lstStyle/>
          <a:p>
            <a:pPr algn="l" marL="496571" indent="-248285" lvl="1">
              <a:lnSpc>
                <a:spcPts val="3220"/>
              </a:lnSpc>
              <a:buFont typeface="Arial"/>
              <a:buChar char="•"/>
            </a:pPr>
            <a:r>
              <a:rPr lang="en-US" sz="2300" spc="75">
                <a:solidFill>
                  <a:srgbClr val="FFFFFF"/>
                </a:solidFill>
                <a:latin typeface="Open Sauce"/>
                <a:ea typeface="Open Sauce"/>
                <a:cs typeface="Open Sauce"/>
                <a:sym typeface="Open Sauce"/>
              </a:rPr>
              <a:t>A 200-acre</a:t>
            </a:r>
            <a:r>
              <a:rPr lang="en-US" sz="2300" spc="75">
                <a:solidFill>
                  <a:srgbClr val="FFFFFF"/>
                </a:solidFill>
                <a:latin typeface="Open Sauce"/>
                <a:ea typeface="Open Sauce"/>
                <a:cs typeface="Open Sauce"/>
                <a:sym typeface="Open Sauce"/>
              </a:rPr>
              <a:t> public park that blends vibrant swaths of native tropical plants with geometric courtyard spaces.</a:t>
            </a:r>
          </a:p>
          <a:p>
            <a:pPr algn="l" marL="496571" indent="-248285" lvl="1">
              <a:lnSpc>
                <a:spcPts val="3220"/>
              </a:lnSpc>
              <a:buFont typeface="Arial"/>
              <a:buChar char="•"/>
            </a:pPr>
            <a:r>
              <a:rPr lang="en-US" sz="2300" spc="75">
                <a:solidFill>
                  <a:srgbClr val="FFFFFF"/>
                </a:solidFill>
                <a:latin typeface="Open Sauce"/>
                <a:ea typeface="Open Sauce"/>
                <a:cs typeface="Open Sauce"/>
                <a:sym typeface="Open Sauce"/>
              </a:rPr>
              <a:t>The project combines structural forms such as courtyards and reflecting pools with a "color-blocking" approach to vegetation layout. Rather than scattering plants, the designer grouped them by species into large masses to create a powerful visual impact. </a:t>
            </a:r>
          </a:p>
        </p:txBody>
      </p:sp>
    </p:spTree>
  </p:cSld>
  <p:clrMapOvr>
    <a:masterClrMapping/>
  </p:clrMapOvr>
</p:sld>
</file>

<file path=ppt/slides/slide1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83416" r="0" b="-83416"/>
            </a:stretch>
          </a:blipFill>
        </p:spPr>
      </p:sp>
      <p:sp>
        <p:nvSpPr>
          <p:cNvPr name="TextBox 3" id="3"/>
          <p:cNvSpPr txBox="true"/>
          <p:nvPr/>
        </p:nvSpPr>
        <p:spPr>
          <a:xfrm rot="0">
            <a:off x="6934410" y="6954001"/>
            <a:ext cx="10502529" cy="2304299"/>
          </a:xfrm>
          <a:prstGeom prst="rect">
            <a:avLst/>
          </a:prstGeom>
        </p:spPr>
        <p:txBody>
          <a:bodyPr anchor="t" rtlCol="false" tIns="0" lIns="0" bIns="0" rIns="0">
            <a:spAutoFit/>
          </a:bodyPr>
          <a:lstStyle/>
          <a:p>
            <a:pPr algn="l" marL="1767878" indent="-883939" lvl="1">
              <a:lnSpc>
                <a:spcPts val="7942"/>
              </a:lnSpc>
              <a:buFont typeface="Arial"/>
              <a:buChar char="•"/>
            </a:pPr>
            <a:r>
              <a:rPr lang="en-US" b="true" sz="8188" spc="57">
                <a:solidFill>
                  <a:srgbClr val="D9D9D9"/>
                </a:solidFill>
                <a:latin typeface="Agrandir Medium"/>
                <a:ea typeface="Agrandir Medium"/>
                <a:cs typeface="Agrandir Medium"/>
                <a:sym typeface="Agrandir Medium"/>
              </a:rPr>
              <a:t>JOSEPH BEUYS (1921-1986):</a:t>
            </a:r>
          </a:p>
        </p:txBody>
      </p:sp>
      <p:sp>
        <p:nvSpPr>
          <p:cNvPr name="TextBox 4" id="4"/>
          <p:cNvSpPr txBox="true"/>
          <p:nvPr/>
        </p:nvSpPr>
        <p:spPr>
          <a:xfrm rot="0">
            <a:off x="8135402" y="3234448"/>
            <a:ext cx="9301536" cy="1108710"/>
          </a:xfrm>
          <a:prstGeom prst="rect">
            <a:avLst/>
          </a:prstGeom>
        </p:spPr>
        <p:txBody>
          <a:bodyPr anchor="t" rtlCol="false" tIns="0" lIns="0" bIns="0" rIns="0">
            <a:spAutoFit/>
          </a:bodyPr>
          <a:lstStyle/>
          <a:p>
            <a:pPr algn="l" marL="453392" indent="-226696" lvl="1">
              <a:lnSpc>
                <a:spcPts val="2940"/>
              </a:lnSpc>
              <a:buFont typeface="Arial"/>
              <a:buChar char="•"/>
            </a:pPr>
            <a:r>
              <a:rPr lang="en-US" sz="2100" spc="69">
                <a:solidFill>
                  <a:srgbClr val="FFFFFF"/>
                </a:solidFill>
                <a:latin typeface="Open Sauce"/>
                <a:ea typeface="Open Sauce"/>
                <a:cs typeface="Open Sauce"/>
                <a:sym typeface="Open Sauce"/>
              </a:rPr>
              <a:t>an German artist, teacher and political leader, recognized as having influenced everything from photography and sculpture to performance and environmental art.</a:t>
            </a:r>
          </a:p>
        </p:txBody>
      </p:sp>
      <p:grpSp>
        <p:nvGrpSpPr>
          <p:cNvPr name="Group 5" id="5"/>
          <p:cNvGrpSpPr/>
          <p:nvPr/>
        </p:nvGrpSpPr>
        <p:grpSpPr>
          <a:xfrm rot="0">
            <a:off x="-636829" y="1390121"/>
            <a:ext cx="7502797" cy="8537789"/>
            <a:chOff x="0" y="0"/>
            <a:chExt cx="455549" cy="518390"/>
          </a:xfrm>
        </p:grpSpPr>
        <p:sp>
          <p:nvSpPr>
            <p:cNvPr name="Freeform 6" id="6"/>
            <p:cNvSpPr/>
            <p:nvPr/>
          </p:nvSpPr>
          <p:spPr>
            <a:xfrm flipH="false" flipV="false" rot="0">
              <a:off x="0" y="0"/>
              <a:ext cx="455549" cy="518390"/>
            </a:xfrm>
            <a:custGeom>
              <a:avLst/>
              <a:gdLst/>
              <a:ahLst/>
              <a:cxnLst/>
              <a:rect r="r" b="b" t="t" l="l"/>
              <a:pathLst>
                <a:path h="518390" w="455549">
                  <a:moveTo>
                    <a:pt x="51594" y="0"/>
                  </a:moveTo>
                  <a:lnTo>
                    <a:pt x="403955" y="0"/>
                  </a:lnTo>
                  <a:cubicBezTo>
                    <a:pt x="432449" y="0"/>
                    <a:pt x="455549" y="23099"/>
                    <a:pt x="455549" y="51594"/>
                  </a:cubicBezTo>
                  <a:lnTo>
                    <a:pt x="455549" y="466797"/>
                  </a:lnTo>
                  <a:cubicBezTo>
                    <a:pt x="455549" y="480480"/>
                    <a:pt x="450113" y="493603"/>
                    <a:pt x="440437" y="503279"/>
                  </a:cubicBezTo>
                  <a:cubicBezTo>
                    <a:pt x="430761" y="512955"/>
                    <a:pt x="417638" y="518390"/>
                    <a:pt x="403955" y="518390"/>
                  </a:cubicBezTo>
                  <a:lnTo>
                    <a:pt x="51594" y="518390"/>
                  </a:lnTo>
                  <a:cubicBezTo>
                    <a:pt x="37910" y="518390"/>
                    <a:pt x="24787" y="512955"/>
                    <a:pt x="15111" y="503279"/>
                  </a:cubicBezTo>
                  <a:cubicBezTo>
                    <a:pt x="5436" y="493603"/>
                    <a:pt x="0" y="480480"/>
                    <a:pt x="0" y="466797"/>
                  </a:cubicBezTo>
                  <a:lnTo>
                    <a:pt x="0" y="51594"/>
                  </a:lnTo>
                  <a:cubicBezTo>
                    <a:pt x="0" y="37910"/>
                    <a:pt x="5436" y="24787"/>
                    <a:pt x="15111" y="15111"/>
                  </a:cubicBezTo>
                  <a:cubicBezTo>
                    <a:pt x="24787" y="5436"/>
                    <a:pt x="37910" y="0"/>
                    <a:pt x="51594" y="0"/>
                  </a:cubicBezTo>
                  <a:close/>
                </a:path>
              </a:pathLst>
            </a:custGeom>
            <a:blipFill>
              <a:blip r:embed="rId3"/>
              <a:stretch>
                <a:fillRect l="-29830" t="0" r="-29830" b="0"/>
              </a:stretch>
            </a:blipFill>
            <a:ln w="19050" cap="rnd">
              <a:solidFill>
                <a:srgbClr val="45603E"/>
              </a:solidFill>
              <a:prstDash val="solid"/>
              <a:round/>
            </a:ln>
          </p:spPr>
        </p:sp>
      </p:grpSp>
      <p:sp>
        <p:nvSpPr>
          <p:cNvPr name="AutoShape 7" id="7"/>
          <p:cNvSpPr/>
          <p:nvPr/>
        </p:nvSpPr>
        <p:spPr>
          <a:xfrm>
            <a:off x="16155871" y="1019175"/>
            <a:ext cx="6142054" cy="0"/>
          </a:xfrm>
          <a:prstGeom prst="line">
            <a:avLst/>
          </a:prstGeom>
          <a:ln cap="flat" w="19050">
            <a:solidFill>
              <a:srgbClr val="FFFFFF"/>
            </a:solidFill>
            <a:prstDash val="solid"/>
            <a:headEnd type="none" len="sm" w="sm"/>
            <a:tailEnd type="none" len="sm" w="sm"/>
          </a:ln>
        </p:spPr>
      </p:sp>
    </p:spTree>
  </p:cSld>
  <p:clrMapOvr>
    <a:masterClrMapping/>
  </p:clrMapOvr>
</p:sld>
</file>

<file path=ppt/slides/slide1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83416" r="0" b="-83416"/>
            </a:stretch>
          </a:blipFill>
        </p:spPr>
      </p:sp>
      <p:sp>
        <p:nvSpPr>
          <p:cNvPr name="AutoShape 3" id="3"/>
          <p:cNvSpPr/>
          <p:nvPr/>
        </p:nvSpPr>
        <p:spPr>
          <a:xfrm>
            <a:off x="-4509537" y="9267825"/>
            <a:ext cx="6142054" cy="0"/>
          </a:xfrm>
          <a:prstGeom prst="line">
            <a:avLst/>
          </a:prstGeom>
          <a:ln cap="flat" w="19050">
            <a:solidFill>
              <a:srgbClr val="FFFFFF"/>
            </a:solidFill>
            <a:prstDash val="solid"/>
            <a:headEnd type="none" len="sm" w="sm"/>
            <a:tailEnd type="none" len="sm" w="sm"/>
          </a:ln>
        </p:spPr>
      </p:sp>
      <p:sp>
        <p:nvSpPr>
          <p:cNvPr name="TextBox 4" id="4"/>
          <p:cNvSpPr txBox="true"/>
          <p:nvPr/>
        </p:nvSpPr>
        <p:spPr>
          <a:xfrm rot="0">
            <a:off x="860054" y="621376"/>
            <a:ext cx="8829585" cy="3099480"/>
          </a:xfrm>
          <a:prstGeom prst="rect">
            <a:avLst/>
          </a:prstGeom>
        </p:spPr>
        <p:txBody>
          <a:bodyPr anchor="t" rtlCol="false" tIns="0" lIns="0" bIns="0" rIns="0">
            <a:spAutoFit/>
          </a:bodyPr>
          <a:lstStyle/>
          <a:p>
            <a:pPr algn="ctr">
              <a:lnSpc>
                <a:spcPts val="7826"/>
              </a:lnSpc>
              <a:spcBef>
                <a:spcPct val="0"/>
              </a:spcBef>
            </a:pPr>
            <a:r>
              <a:rPr lang="en-US" b="true" sz="5590" spc="39">
                <a:solidFill>
                  <a:srgbClr val="D9D9D9"/>
                </a:solidFill>
                <a:latin typeface="Agrandir Medium"/>
                <a:ea typeface="Agrandir Medium"/>
                <a:cs typeface="Agrandir Medium"/>
                <a:sym typeface="Agrandir Medium"/>
              </a:rPr>
              <a:t>7000</a:t>
            </a:r>
            <a:r>
              <a:rPr lang="en-US" b="true" sz="5590" spc="39">
                <a:solidFill>
                  <a:srgbClr val="D9D9D9"/>
                </a:solidFill>
                <a:latin typeface="Agrandir Medium"/>
                <a:ea typeface="Agrandir Medium"/>
                <a:cs typeface="Agrandir Medium"/>
                <a:sym typeface="Agrandir Medium"/>
              </a:rPr>
              <a:t> OAKS (KASSEL, GERMAN, 1982): </a:t>
            </a:r>
          </a:p>
          <a:p>
            <a:pPr algn="ctr">
              <a:lnSpc>
                <a:spcPts val="7826"/>
              </a:lnSpc>
              <a:spcBef>
                <a:spcPct val="0"/>
              </a:spcBef>
            </a:pPr>
          </a:p>
        </p:txBody>
      </p:sp>
      <p:sp>
        <p:nvSpPr>
          <p:cNvPr name="TextBox 5" id="5"/>
          <p:cNvSpPr txBox="true"/>
          <p:nvPr/>
        </p:nvSpPr>
        <p:spPr>
          <a:xfrm rot="0">
            <a:off x="1197346" y="3682756"/>
            <a:ext cx="8492293" cy="4380230"/>
          </a:xfrm>
          <a:prstGeom prst="rect">
            <a:avLst/>
          </a:prstGeom>
        </p:spPr>
        <p:txBody>
          <a:bodyPr anchor="t" rtlCol="false" tIns="0" lIns="0" bIns="0" rIns="0">
            <a:spAutoFit/>
          </a:bodyPr>
          <a:lstStyle/>
          <a:p>
            <a:pPr algn="l" marL="496571" indent="-248285" lvl="1">
              <a:lnSpc>
                <a:spcPts val="3220"/>
              </a:lnSpc>
              <a:buFont typeface="Arial"/>
              <a:buChar char="•"/>
            </a:pPr>
            <a:r>
              <a:rPr lang="en-US" sz="2300" spc="75">
                <a:solidFill>
                  <a:srgbClr val="FFFFFF"/>
                </a:solidFill>
                <a:latin typeface="Open Sauce"/>
                <a:ea typeface="Open Sauce"/>
                <a:cs typeface="Open Sauce"/>
                <a:sym typeface="Open Sauce"/>
              </a:rPr>
              <a:t>Beuys and volunteers planted</a:t>
            </a:r>
            <a:r>
              <a:rPr lang="en-US" sz="2300" spc="75">
                <a:solidFill>
                  <a:srgbClr val="FFFFFF"/>
                </a:solidFill>
                <a:latin typeface="Open Sauce"/>
                <a:ea typeface="Open Sauce"/>
                <a:cs typeface="Open Sauce"/>
                <a:sym typeface="Open Sauce"/>
              </a:rPr>
              <a:t> 7,000 oak trees throughout the city of Kassel, each paired with a basalt stone.</a:t>
            </a:r>
          </a:p>
          <a:p>
            <a:pPr algn="l" marL="496571" indent="-248285" lvl="1">
              <a:lnSpc>
                <a:spcPts val="3220"/>
              </a:lnSpc>
              <a:buFont typeface="Arial"/>
              <a:buChar char="•"/>
            </a:pPr>
            <a:r>
              <a:rPr lang="en-US" sz="2300" spc="75">
                <a:solidFill>
                  <a:srgbClr val="FFFFFF"/>
                </a:solidFill>
                <a:latin typeface="Open Sauce"/>
                <a:ea typeface="Open Sauce"/>
                <a:cs typeface="Open Sauce"/>
                <a:sym typeface="Open Sauce"/>
              </a:rPr>
              <a:t>This work stands as the most iconic example of Eco-art. The combination of static, inorganic material (basalt) and the natural life cycle of growth (oak trees) represents a non-linear approach to reshaping space. </a:t>
            </a:r>
          </a:p>
          <a:p>
            <a:pPr algn="l" marL="496571" indent="-248285" lvl="1">
              <a:lnSpc>
                <a:spcPts val="3220"/>
              </a:lnSpc>
              <a:buFont typeface="Arial"/>
              <a:buChar char="•"/>
            </a:pPr>
            <a:r>
              <a:rPr lang="en-US" sz="2300" spc="75">
                <a:solidFill>
                  <a:srgbClr val="FFFFFF"/>
                </a:solidFill>
                <a:latin typeface="Open Sauce"/>
                <a:ea typeface="Open Sauce"/>
                <a:cs typeface="Open Sauce"/>
                <a:sym typeface="Open Sauce"/>
              </a:rPr>
              <a:t>The piece dissolves the boundaries of the gallery, transforming the entire urban infrastructure into a healing process that spans generations.</a:t>
            </a:r>
          </a:p>
        </p:txBody>
      </p:sp>
      <p:pic>
        <p:nvPicPr>
          <p:cNvPr name="Picture 6" id="6"/>
          <p:cNvPicPr>
            <a:picLocks noChangeAspect="true"/>
          </p:cNvPicPr>
          <p:nvPr>
            <a:videoFile r:link="rId4"/>
          </p:nvPr>
        </p:nvPicPr>
        <p:blipFill>
          <a:blip r:embed="rId3"/>
          <a:stretch>
            <a:fillRect/>
          </a:stretch>
        </p:blipFill>
        <p:spPr>
          <a:xfrm rot="0">
            <a:off x="10323442" y="2722565"/>
            <a:ext cx="7183906" cy="4037793"/>
          </a:xfrm>
          <a:prstGeom prst="rect">
            <a:avLst/>
          </a:prstGeom>
        </p:spPr>
      </p:pic>
    </p:spTree>
  </p:cSld>
  <p:clrMapOvr>
    <a:masterClrMapping/>
  </p:clrMapOvr>
</p:sld>
</file>

<file path=ppt/slides/slide1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83416" r="0" b="-83416"/>
            </a:stretch>
          </a:blipFill>
        </p:spPr>
      </p:sp>
      <p:sp>
        <p:nvSpPr>
          <p:cNvPr name="AutoShape 3" id="3"/>
          <p:cNvSpPr/>
          <p:nvPr/>
        </p:nvSpPr>
        <p:spPr>
          <a:xfrm>
            <a:off x="-4509537" y="9267825"/>
            <a:ext cx="6142054" cy="0"/>
          </a:xfrm>
          <a:prstGeom prst="line">
            <a:avLst/>
          </a:prstGeom>
          <a:ln cap="flat" w="19050">
            <a:solidFill>
              <a:srgbClr val="FFFFFF"/>
            </a:solidFill>
            <a:prstDash val="solid"/>
            <a:headEnd type="none" len="sm" w="sm"/>
            <a:tailEnd type="none" len="sm" w="sm"/>
          </a:ln>
        </p:spPr>
      </p:sp>
      <p:sp>
        <p:nvSpPr>
          <p:cNvPr name="Freeform 4" id="4"/>
          <p:cNvSpPr/>
          <p:nvPr/>
        </p:nvSpPr>
        <p:spPr>
          <a:xfrm flipH="false" flipV="false" rot="0">
            <a:off x="10356252" y="3011720"/>
            <a:ext cx="7847143" cy="5117702"/>
          </a:xfrm>
          <a:custGeom>
            <a:avLst/>
            <a:gdLst/>
            <a:ahLst/>
            <a:cxnLst/>
            <a:rect r="r" b="b" t="t" l="l"/>
            <a:pathLst>
              <a:path h="5117702" w="7847143">
                <a:moveTo>
                  <a:pt x="0" y="0"/>
                </a:moveTo>
                <a:lnTo>
                  <a:pt x="7847143" y="0"/>
                </a:lnTo>
                <a:lnTo>
                  <a:pt x="7847143" y="5117702"/>
                </a:lnTo>
                <a:lnTo>
                  <a:pt x="0" y="5117702"/>
                </a:lnTo>
                <a:lnTo>
                  <a:pt x="0" y="0"/>
                </a:lnTo>
                <a:close/>
              </a:path>
            </a:pathLst>
          </a:custGeom>
          <a:blipFill>
            <a:blip r:embed="rId3"/>
            <a:stretch>
              <a:fillRect l="0" t="0" r="0" b="0"/>
            </a:stretch>
          </a:blipFill>
        </p:spPr>
      </p:sp>
      <p:sp>
        <p:nvSpPr>
          <p:cNvPr name="TextBox 5" id="5"/>
          <p:cNvSpPr txBox="true"/>
          <p:nvPr/>
        </p:nvSpPr>
        <p:spPr>
          <a:xfrm rot="0">
            <a:off x="933962" y="436608"/>
            <a:ext cx="12303225" cy="2111064"/>
          </a:xfrm>
          <a:prstGeom prst="rect">
            <a:avLst/>
          </a:prstGeom>
        </p:spPr>
        <p:txBody>
          <a:bodyPr anchor="t" rtlCol="false" tIns="0" lIns="0" bIns="0" rIns="0">
            <a:spAutoFit/>
          </a:bodyPr>
          <a:lstStyle/>
          <a:p>
            <a:pPr algn="ctr">
              <a:lnSpc>
                <a:spcPts val="7826"/>
              </a:lnSpc>
              <a:spcBef>
                <a:spcPct val="0"/>
              </a:spcBef>
            </a:pPr>
            <a:r>
              <a:rPr lang="en-US" b="true" sz="5590" spc="39">
                <a:solidFill>
                  <a:srgbClr val="D9D9D9"/>
                </a:solidFill>
                <a:latin typeface="Agrandir Medium"/>
                <a:ea typeface="Agrandir Medium"/>
                <a:cs typeface="Agrandir Medium"/>
                <a:sym typeface="Agrandir Medium"/>
              </a:rPr>
              <a:t>I</a:t>
            </a:r>
            <a:r>
              <a:rPr lang="en-US" b="true" sz="5590" spc="39">
                <a:solidFill>
                  <a:srgbClr val="D9D9D9"/>
                </a:solidFill>
                <a:latin typeface="Agrandir Medium"/>
                <a:ea typeface="Agrandir Medium"/>
                <a:cs typeface="Agrandir Medium"/>
                <a:sym typeface="Agrandir Medium"/>
              </a:rPr>
              <a:t> LIKE AMERICA AND AMERICA LIKES ME (NEW YORK, USA, 1974):</a:t>
            </a:r>
          </a:p>
        </p:txBody>
      </p:sp>
      <p:sp>
        <p:nvSpPr>
          <p:cNvPr name="TextBox 6" id="6"/>
          <p:cNvSpPr txBox="true"/>
          <p:nvPr/>
        </p:nvSpPr>
        <p:spPr>
          <a:xfrm rot="0">
            <a:off x="1028700" y="3590302"/>
            <a:ext cx="8492293" cy="4780280"/>
          </a:xfrm>
          <a:prstGeom prst="rect">
            <a:avLst/>
          </a:prstGeom>
        </p:spPr>
        <p:txBody>
          <a:bodyPr anchor="t" rtlCol="false" tIns="0" lIns="0" bIns="0" rIns="0">
            <a:spAutoFit/>
          </a:bodyPr>
          <a:lstStyle/>
          <a:p>
            <a:pPr algn="l" marL="496571" indent="-248285" lvl="1">
              <a:lnSpc>
                <a:spcPts val="3220"/>
              </a:lnSpc>
              <a:buFont typeface="Arial"/>
              <a:buChar char="•"/>
            </a:pPr>
            <a:r>
              <a:rPr lang="en-US" sz="2300" spc="75">
                <a:solidFill>
                  <a:srgbClr val="FFFFFF"/>
                </a:solidFill>
                <a:latin typeface="Open Sauce"/>
                <a:ea typeface="Open Sauce"/>
                <a:cs typeface="Open Sauce"/>
                <a:sym typeface="Open Sauce"/>
              </a:rPr>
              <a:t>Beuys confined himself in a room at the René Block Gallery with a wild coyote for three consecutive days.</a:t>
            </a:r>
          </a:p>
          <a:p>
            <a:pPr algn="l" marL="496571" indent="-248285" lvl="1">
              <a:lnSpc>
                <a:spcPts val="3220"/>
              </a:lnSpc>
              <a:buFont typeface="Arial"/>
              <a:buChar char="•"/>
            </a:pPr>
            <a:r>
              <a:rPr lang="en-US" sz="2300" spc="75">
                <a:solidFill>
                  <a:srgbClr val="FFFFFF"/>
                </a:solidFill>
                <a:latin typeface="Open Sauce"/>
                <a:ea typeface="Open Sauce"/>
                <a:cs typeface="Open Sauce"/>
                <a:sym typeface="Open Sauce"/>
              </a:rPr>
              <a:t>Although a work of performance</a:t>
            </a:r>
            <a:r>
              <a:rPr lang="en-US" sz="2300" spc="75">
                <a:solidFill>
                  <a:srgbClr val="FFFFFF"/>
                </a:solidFill>
                <a:latin typeface="Open Sauce"/>
                <a:ea typeface="Open Sauce"/>
                <a:cs typeface="Open Sauce"/>
                <a:sym typeface="Open Sauce"/>
              </a:rPr>
              <a:t> art, this piece serves as a profound ecological critique of modern civilization’s dominance over the wild natural world. The wolf represents the indigenous ecosystem devastated by urban development. </a:t>
            </a:r>
          </a:p>
          <a:p>
            <a:pPr algn="l" marL="496571" indent="-248285" lvl="1">
              <a:lnSpc>
                <a:spcPts val="3220"/>
              </a:lnSpc>
              <a:buFont typeface="Arial"/>
              <a:buChar char="•"/>
            </a:pPr>
            <a:r>
              <a:rPr lang="en-US" sz="2300" spc="75">
                <a:solidFill>
                  <a:srgbClr val="FFFFFF"/>
                </a:solidFill>
                <a:latin typeface="Open Sauce"/>
                <a:ea typeface="Open Sauce"/>
                <a:cs typeface="Open Sauce"/>
                <a:sym typeface="Open Sauce"/>
              </a:rPr>
              <a:t>Through his attempt to coexist peacefully with the animal, Beuys alludes to efforts to "heal" ecological ruptures and calls for a mindset of reciprocity that respects the boundaries of non-human communities.</a:t>
            </a:r>
          </a:p>
        </p:txBody>
      </p:sp>
    </p:spTree>
  </p:cSld>
  <p:clrMapOvr>
    <a:masterClrMapping/>
  </p:clrMapOvr>
</p:sld>
</file>

<file path=ppt/slides/slide14.xml><?xml version="1.0" encoding="utf-8"?>
<p:sld xmlns:p="http://schemas.openxmlformats.org/presentationml/2006/main" xmlns:a="http://schemas.openxmlformats.org/drawingml/2006/main">
  <p:cSld>
    <p:bg>
      <p:bgPr>
        <a:solidFill>
          <a:srgbClr val="000000"/>
        </a:solidFill>
      </p:bgPr>
    </p:bg>
    <p:spTree>
      <p:nvGrpSpPr>
        <p:cNvPr id="1" name=""/>
        <p:cNvGrpSpPr/>
        <p:nvPr/>
      </p:nvGrpSpPr>
      <p:grpSpPr>
        <a:xfrm>
          <a:off x="0" y="0"/>
          <a:ext cx="0" cy="0"/>
          <a:chOff x="0" y="0"/>
          <a:chExt cx="0" cy="0"/>
        </a:xfrm>
      </p:grpSpPr>
      <p:sp>
        <p:nvSpPr>
          <p:cNvPr name="TextBox 2" id="2"/>
          <p:cNvSpPr txBox="true"/>
          <p:nvPr/>
        </p:nvSpPr>
        <p:spPr>
          <a:xfrm rot="0">
            <a:off x="1350306" y="534035"/>
            <a:ext cx="15587388" cy="9180830"/>
          </a:xfrm>
          <a:prstGeom prst="rect">
            <a:avLst/>
          </a:prstGeom>
        </p:spPr>
        <p:txBody>
          <a:bodyPr anchor="t" rtlCol="false" tIns="0" lIns="0" bIns="0" rIns="0">
            <a:spAutoFit/>
          </a:bodyPr>
          <a:lstStyle/>
          <a:p>
            <a:pPr algn="l" marL="496571" indent="-248285" lvl="1">
              <a:lnSpc>
                <a:spcPts val="3220"/>
              </a:lnSpc>
              <a:buFont typeface="Arial"/>
              <a:buChar char="•"/>
            </a:pPr>
            <a:r>
              <a:rPr lang="en-US" sz="2300" spc="75">
                <a:solidFill>
                  <a:srgbClr val="FFFFFF"/>
                </a:solidFill>
                <a:latin typeface="Open Sauce"/>
                <a:ea typeface="Open Sauce"/>
                <a:cs typeface="Open Sauce"/>
                <a:sym typeface="Open Sauce"/>
              </a:rPr>
              <a:t>Centre, U.W.H. (2021). Sítio roberto burle marx. [online] UNESCO World Heritage Centre. Available at: https://whc.unesco.org/en/list/1620/ [Accessed 19 July 2026].</a:t>
            </a:r>
          </a:p>
          <a:p>
            <a:pPr algn="l" marL="496571" indent="-248285" lvl="1">
              <a:lnSpc>
                <a:spcPts val="3220"/>
              </a:lnSpc>
              <a:buFont typeface="Arial"/>
              <a:buChar char="•"/>
            </a:pPr>
            <a:r>
              <a:rPr lang="en-US" sz="2300" spc="75">
                <a:solidFill>
                  <a:srgbClr val="FFFFFF"/>
                </a:solidFill>
                <a:latin typeface="Open Sauce"/>
                <a:ea typeface="Open Sauce"/>
                <a:cs typeface="Open Sauce"/>
                <a:sym typeface="Open Sauce"/>
              </a:rPr>
              <a:t>Daryna Markova (2025). Eco-Art: Transforming awareness through creativity. [online] Domartresidence.com. DOM Art Residence. Available at: https://domartresidence.com/blog/eco-art [</a:t>
            </a:r>
            <a:r>
              <a:rPr lang="en-US" sz="2300" spc="75">
                <a:solidFill>
                  <a:srgbClr val="FFFFFF"/>
                </a:solidFill>
                <a:latin typeface="Open Sauce"/>
                <a:ea typeface="Open Sauce"/>
                <a:cs typeface="Open Sauce"/>
                <a:sym typeface="Open Sauce"/>
              </a:rPr>
              <a:t>Accessed 19 July 2026].</a:t>
            </a:r>
          </a:p>
          <a:p>
            <a:pPr algn="l" marL="496571" indent="-248285" lvl="1">
              <a:lnSpc>
                <a:spcPts val="3220"/>
              </a:lnSpc>
              <a:buFont typeface="Arial"/>
              <a:buChar char="•"/>
            </a:pPr>
            <a:r>
              <a:rPr lang="en-US" sz="2300" spc="75">
                <a:solidFill>
                  <a:srgbClr val="FFFFFF"/>
                </a:solidFill>
                <a:latin typeface="Open Sauce"/>
                <a:ea typeface="Open Sauce"/>
                <a:cs typeface="Open Sauce"/>
                <a:sym typeface="Open Sauce"/>
              </a:rPr>
              <a:t>Hundt, G. and Daniels, T.L. (2016). The plan for the valleys. Journal</a:t>
            </a:r>
            <a:r>
              <a:rPr lang="en-US" sz="2300" spc="75">
                <a:solidFill>
                  <a:srgbClr val="FFFFFF"/>
                </a:solidFill>
                <a:latin typeface="Open Sauce"/>
                <a:ea typeface="Open Sauce"/>
                <a:cs typeface="Open Sauce"/>
                <a:sym typeface="Open Sauce"/>
              </a:rPr>
              <a:t> of Planning history, 17(1), pp.3–19. doi:10.1177/1538513216681586.</a:t>
            </a:r>
          </a:p>
          <a:p>
            <a:pPr algn="l" marL="496571" indent="-248285" lvl="1">
              <a:lnSpc>
                <a:spcPts val="3220"/>
              </a:lnSpc>
              <a:buFont typeface="Arial"/>
              <a:buChar char="•"/>
            </a:pPr>
            <a:r>
              <a:rPr lang="en-US" sz="2300" spc="75">
                <a:solidFill>
                  <a:srgbClr val="FFFFFF"/>
                </a:solidFill>
                <a:latin typeface="Open Sauce"/>
                <a:ea typeface="Open Sauce"/>
                <a:cs typeface="Open Sauce"/>
                <a:sym typeface="Open Sauce"/>
              </a:rPr>
              <a:t>Kagan, S. (2014). The practice of ecological art.</a:t>
            </a:r>
          </a:p>
          <a:p>
            <a:pPr algn="l" marL="496571" indent="-248285" lvl="1">
              <a:lnSpc>
                <a:spcPts val="3220"/>
              </a:lnSpc>
              <a:buFont typeface="Arial"/>
              <a:buChar char="•"/>
            </a:pPr>
            <a:r>
              <a:rPr lang="en-US" sz="2300" spc="75">
                <a:solidFill>
                  <a:srgbClr val="FFFFFF"/>
                </a:solidFill>
                <a:latin typeface="Open Sauce"/>
                <a:ea typeface="Open Sauce"/>
                <a:cs typeface="Open Sauce"/>
                <a:sym typeface="Open Sauce"/>
              </a:rPr>
              <a:t>Landezine (2024a). Landscape architecture platform | landezine. [online] Landscape Architecture Platform | Landezine. Available at: https://landezine.com/topics/thinkers-practitioners/ian-mcharg/ [Accessed 19 July 2026a].</a:t>
            </a:r>
          </a:p>
          <a:p>
            <a:pPr algn="l" marL="496571" indent="-248285" lvl="1">
              <a:lnSpc>
                <a:spcPts val="3220"/>
              </a:lnSpc>
              <a:buFont typeface="Arial"/>
              <a:buChar char="•"/>
            </a:pPr>
            <a:r>
              <a:rPr lang="en-US" sz="2300" spc="75">
                <a:solidFill>
                  <a:srgbClr val="FFFFFF"/>
                </a:solidFill>
                <a:latin typeface="Open Sauce"/>
                <a:ea typeface="Open Sauce"/>
                <a:cs typeface="Open Sauce"/>
                <a:sym typeface="Open Sauce"/>
              </a:rPr>
              <a:t>Landezine (2024b). Landscape architecture platform | landezine. [online] Landscape architecture platform | landezine. Available at: https://landezine.com/topics/thinkers-practitioners/roberto-burle-marx/ [Accessed 20 July 2026b].</a:t>
            </a:r>
          </a:p>
          <a:p>
            <a:pPr algn="l" marL="496571" indent="-248285" lvl="1">
              <a:lnSpc>
                <a:spcPts val="3220"/>
              </a:lnSpc>
              <a:buFont typeface="Arial"/>
              <a:buChar char="•"/>
            </a:pPr>
            <a:r>
              <a:rPr lang="en-US" sz="2300" spc="75">
                <a:solidFill>
                  <a:srgbClr val="FFFFFF"/>
                </a:solidFill>
                <a:latin typeface="Open Sauce"/>
                <a:ea typeface="Open Sauce"/>
                <a:cs typeface="Open Sauce"/>
                <a:sym typeface="Open Sauce"/>
              </a:rPr>
              <a:t>National Gallery of Canada (2017). Joseph Beuys. [online] National Gallery of Canada. Available at: https://www.gallery.ca/beuys [Accessed 19 July 2026].</a:t>
            </a:r>
          </a:p>
          <a:p>
            <a:pPr algn="l" marL="496571" indent="-248285" lvl="1">
              <a:lnSpc>
                <a:spcPts val="3220"/>
              </a:lnSpc>
              <a:buFont typeface="Arial"/>
              <a:buChar char="•"/>
            </a:pPr>
            <a:r>
              <a:rPr lang="en-US" sz="2300" spc="75">
                <a:solidFill>
                  <a:srgbClr val="FFFFFF"/>
                </a:solidFill>
                <a:latin typeface="Open Sauce"/>
                <a:ea typeface="Open Sauce"/>
                <a:cs typeface="Open Sauce"/>
                <a:sym typeface="Open Sauce"/>
              </a:rPr>
              <a:t>Olivier, B. (2007). Ecological “art” and the transformation of the world. South African Journal of Art History, 22, pp.24–34.</a:t>
            </a:r>
          </a:p>
          <a:p>
            <a:pPr algn="l" marL="496571" indent="-248285" lvl="1">
              <a:lnSpc>
                <a:spcPts val="3220"/>
              </a:lnSpc>
              <a:buFont typeface="Arial"/>
              <a:buChar char="•"/>
            </a:pPr>
            <a:r>
              <a:rPr lang="en-US" sz="2300" spc="75">
                <a:solidFill>
                  <a:srgbClr val="FFFFFF"/>
                </a:solidFill>
                <a:latin typeface="Open Sauce"/>
                <a:ea typeface="Open Sauce"/>
                <a:cs typeface="Open Sauce"/>
                <a:sym typeface="Open Sauce"/>
              </a:rPr>
              <a:t>Whitaker, W. and Steiner, F. (2019). Ian l. McHarg: An illustrated chronology of his life. Socio-Ecological practice research, 1(3–4), pp.371–380. doi:10.1007/s42532-019-00032-4.</a:t>
            </a:r>
          </a:p>
          <a:p>
            <a:pPr algn="l" marL="496571" indent="-248285" lvl="1">
              <a:lnSpc>
                <a:spcPts val="3220"/>
              </a:lnSpc>
              <a:buFont typeface="Arial"/>
              <a:buChar char="•"/>
            </a:pPr>
            <a:r>
              <a:rPr lang="en-US" sz="2300" spc="75">
                <a:solidFill>
                  <a:srgbClr val="FFFFFF"/>
                </a:solidFill>
                <a:latin typeface="Open Sauce"/>
                <a:ea typeface="Open Sauce"/>
                <a:cs typeface="Open Sauce"/>
                <a:sym typeface="Open Sauce"/>
              </a:rPr>
              <a:t>Yang, B. and Li, S. (2016). Design with nature: Ian McHarg’s ecological wisdom as actionable and practical knowledge. Landscape and urban planning, 155, pp.21–32. doi:10.1016/j.landurbplan.2016.04.010.</a:t>
            </a:r>
          </a:p>
        </p:txBody>
      </p:sp>
    </p:spTree>
  </p:cSld>
  <p:clrMapOvr>
    <a:masterClrMapping/>
  </p:clrMapOvr>
</p:sld>
</file>

<file path=ppt/slides/slide1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83416" r="0" b="-83416"/>
            </a:stretch>
          </a:blipFill>
        </p:spPr>
      </p:sp>
      <p:sp>
        <p:nvSpPr>
          <p:cNvPr name="TextBox 3" id="3"/>
          <p:cNvSpPr txBox="true"/>
          <p:nvPr/>
        </p:nvSpPr>
        <p:spPr>
          <a:xfrm rot="0">
            <a:off x="785515" y="3373755"/>
            <a:ext cx="16716971" cy="2863215"/>
          </a:xfrm>
          <a:prstGeom prst="rect">
            <a:avLst/>
          </a:prstGeom>
        </p:spPr>
        <p:txBody>
          <a:bodyPr anchor="t" rtlCol="false" tIns="0" lIns="0" bIns="0" rIns="0">
            <a:spAutoFit/>
          </a:bodyPr>
          <a:lstStyle/>
          <a:p>
            <a:pPr algn="ctr">
              <a:lnSpc>
                <a:spcPts val="20159"/>
              </a:lnSpc>
              <a:spcBef>
                <a:spcPct val="0"/>
              </a:spcBef>
            </a:pPr>
            <a:r>
              <a:rPr lang="en-US" b="true" sz="14399" spc="2001">
                <a:solidFill>
                  <a:srgbClr val="D9D9D9"/>
                </a:solidFill>
                <a:latin typeface="Agrandir Medium"/>
                <a:ea typeface="Agrandir Medium"/>
                <a:cs typeface="Agrandir Medium"/>
                <a:sym typeface="Agrandir Medium"/>
              </a:rPr>
              <a:t>THANK YOU</a:t>
            </a:r>
          </a:p>
        </p:txBody>
      </p:sp>
      <p:sp>
        <p:nvSpPr>
          <p:cNvPr name="Freeform 4" id="4"/>
          <p:cNvSpPr/>
          <p:nvPr/>
        </p:nvSpPr>
        <p:spPr>
          <a:xfrm flipH="false" flipV="false" rot="-5834713">
            <a:off x="2866033" y="3219915"/>
            <a:ext cx="1717743" cy="2638948"/>
          </a:xfrm>
          <a:custGeom>
            <a:avLst/>
            <a:gdLst/>
            <a:ahLst/>
            <a:cxnLst/>
            <a:rect r="r" b="b" t="t" l="l"/>
            <a:pathLst>
              <a:path h="2638948" w="1717743">
                <a:moveTo>
                  <a:pt x="0" y="0"/>
                </a:moveTo>
                <a:lnTo>
                  <a:pt x="1717743" y="0"/>
                </a:lnTo>
                <a:lnTo>
                  <a:pt x="1717743" y="2638948"/>
                </a:lnTo>
                <a:lnTo>
                  <a:pt x="0" y="2638948"/>
                </a:lnTo>
                <a:lnTo>
                  <a:pt x="0" y="0"/>
                </a:lnTo>
                <a:close/>
              </a:path>
            </a:pathLst>
          </a:custGeom>
          <a:blipFill>
            <a:blip r:embed="rId3"/>
            <a:stretch>
              <a:fillRect l="0" t="-8906" r="0" b="-8906"/>
            </a:stretch>
          </a:blipFill>
        </p:spPr>
      </p:sp>
      <p:sp>
        <p:nvSpPr>
          <p:cNvPr name="TextBox 5" id="5"/>
          <p:cNvSpPr txBox="true"/>
          <p:nvPr/>
        </p:nvSpPr>
        <p:spPr>
          <a:xfrm rot="0">
            <a:off x="785515" y="3373755"/>
            <a:ext cx="16716971" cy="2863215"/>
          </a:xfrm>
          <a:prstGeom prst="rect">
            <a:avLst/>
          </a:prstGeom>
        </p:spPr>
        <p:txBody>
          <a:bodyPr anchor="t" rtlCol="false" tIns="0" lIns="0" bIns="0" rIns="0">
            <a:spAutoFit/>
          </a:bodyPr>
          <a:lstStyle/>
          <a:p>
            <a:pPr algn="ctr">
              <a:lnSpc>
                <a:spcPts val="20159"/>
              </a:lnSpc>
              <a:spcBef>
                <a:spcPct val="0"/>
              </a:spcBef>
            </a:pPr>
            <a:r>
              <a:rPr lang="en-US" b="true" sz="14399" spc="2001">
                <a:solidFill>
                  <a:srgbClr val="D9D9D9"/>
                </a:solidFill>
                <a:latin typeface="Agrandir Medium"/>
                <a:ea typeface="Agrandir Medium"/>
                <a:cs typeface="Agrandir Medium"/>
                <a:sym typeface="Agrandir Medium"/>
              </a:rPr>
              <a:t>THANK YOU</a:t>
            </a:r>
          </a:p>
        </p:txBody>
      </p:sp>
      <p:sp>
        <p:nvSpPr>
          <p:cNvPr name="TextBox 6" id="6"/>
          <p:cNvSpPr txBox="true"/>
          <p:nvPr/>
        </p:nvSpPr>
        <p:spPr>
          <a:xfrm rot="0">
            <a:off x="5381631" y="8852535"/>
            <a:ext cx="7524739" cy="405765"/>
          </a:xfrm>
          <a:prstGeom prst="rect">
            <a:avLst/>
          </a:prstGeom>
        </p:spPr>
        <p:txBody>
          <a:bodyPr anchor="t" rtlCol="false" tIns="0" lIns="0" bIns="0" rIns="0">
            <a:spAutoFit/>
          </a:bodyPr>
          <a:lstStyle/>
          <a:p>
            <a:pPr algn="ctr">
              <a:lnSpc>
                <a:spcPts val="3359"/>
              </a:lnSpc>
            </a:pPr>
            <a:r>
              <a:rPr lang="en-US" b="true" sz="2400" spc="715">
                <a:solidFill>
                  <a:srgbClr val="D9D9D9"/>
                </a:solidFill>
                <a:latin typeface="Open Sauce Bold"/>
                <a:ea typeface="Open Sauce Bold"/>
                <a:cs typeface="Open Sauce Bold"/>
                <a:sym typeface="Open Sauce Bold"/>
              </a:rPr>
              <a:t>FOR YOUR ATTENTION</a:t>
            </a:r>
          </a:p>
        </p:txBody>
      </p:sp>
      <p:sp>
        <p:nvSpPr>
          <p:cNvPr name="TextBox 7" id="7"/>
          <p:cNvSpPr txBox="true"/>
          <p:nvPr/>
        </p:nvSpPr>
        <p:spPr>
          <a:xfrm rot="0">
            <a:off x="6953058" y="1192415"/>
            <a:ext cx="4381885" cy="405765"/>
          </a:xfrm>
          <a:prstGeom prst="rect">
            <a:avLst/>
          </a:prstGeom>
        </p:spPr>
        <p:txBody>
          <a:bodyPr anchor="t" rtlCol="false" tIns="0" lIns="0" bIns="0" rIns="0">
            <a:spAutoFit/>
          </a:bodyPr>
          <a:lstStyle/>
          <a:p>
            <a:pPr algn="ctr">
              <a:lnSpc>
                <a:spcPts val="3359"/>
              </a:lnSpc>
            </a:pPr>
            <a:r>
              <a:rPr lang="en-US" b="true" sz="2400" spc="715">
                <a:solidFill>
                  <a:srgbClr val="D9D9D9"/>
                </a:solidFill>
                <a:latin typeface="Open Sauce Bold"/>
                <a:ea typeface="Open Sauce Bold"/>
                <a:cs typeface="Open Sauce Bold"/>
                <a:sym typeface="Open Sauce Bold"/>
              </a:rPr>
              <a:t>BORCELLE</a:t>
            </a:r>
          </a:p>
        </p:txBody>
      </p:sp>
      <p:sp>
        <p:nvSpPr>
          <p:cNvPr name="AutoShape 8" id="8"/>
          <p:cNvSpPr/>
          <p:nvPr/>
        </p:nvSpPr>
        <p:spPr>
          <a:xfrm>
            <a:off x="11117246" y="6227445"/>
            <a:ext cx="4251308" cy="9525"/>
          </a:xfrm>
          <a:prstGeom prst="line">
            <a:avLst/>
          </a:prstGeom>
          <a:ln cap="flat" w="19050">
            <a:solidFill>
              <a:srgbClr val="FFFFFF"/>
            </a:solidFill>
            <a:prstDash val="solid"/>
            <a:headEnd type="none" len="sm" w="sm"/>
            <a:tailEnd type="none" len="sm" w="sm"/>
          </a:ln>
        </p:spPr>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83416" r="0" b="-83416"/>
            </a:stretch>
          </a:blipFill>
        </p:spPr>
      </p:sp>
      <p:sp>
        <p:nvSpPr>
          <p:cNvPr name="TextBox 3" id="3"/>
          <p:cNvSpPr txBox="true"/>
          <p:nvPr/>
        </p:nvSpPr>
        <p:spPr>
          <a:xfrm rot="0">
            <a:off x="1028700" y="6812970"/>
            <a:ext cx="10088546" cy="4015837"/>
          </a:xfrm>
          <a:prstGeom prst="rect">
            <a:avLst/>
          </a:prstGeom>
        </p:spPr>
        <p:txBody>
          <a:bodyPr anchor="t" rtlCol="false" tIns="0" lIns="0" bIns="0" rIns="0">
            <a:spAutoFit/>
          </a:bodyPr>
          <a:lstStyle/>
          <a:p>
            <a:pPr algn="l">
              <a:lnSpc>
                <a:spcPts val="14899"/>
              </a:lnSpc>
              <a:spcBef>
                <a:spcPct val="0"/>
              </a:spcBef>
            </a:pPr>
            <a:r>
              <a:rPr lang="en-US" b="true" sz="10642" spc="74">
                <a:solidFill>
                  <a:srgbClr val="D9D9D9"/>
                </a:solidFill>
                <a:latin typeface="Agrandir Medium"/>
                <a:ea typeface="Agrandir Medium"/>
                <a:cs typeface="Agrandir Medium"/>
                <a:sym typeface="Agrandir Medium"/>
              </a:rPr>
              <a:t> ECO ART??</a:t>
            </a:r>
          </a:p>
          <a:p>
            <a:pPr algn="l">
              <a:lnSpc>
                <a:spcPts val="14899"/>
              </a:lnSpc>
              <a:spcBef>
                <a:spcPct val="0"/>
              </a:spcBef>
            </a:pPr>
          </a:p>
        </p:txBody>
      </p:sp>
      <p:sp>
        <p:nvSpPr>
          <p:cNvPr name="TextBox 4" id="4"/>
          <p:cNvSpPr txBox="true"/>
          <p:nvPr/>
        </p:nvSpPr>
        <p:spPr>
          <a:xfrm rot="0">
            <a:off x="1028700" y="6034301"/>
            <a:ext cx="10088546" cy="1283495"/>
          </a:xfrm>
          <a:prstGeom prst="rect">
            <a:avLst/>
          </a:prstGeom>
        </p:spPr>
        <p:txBody>
          <a:bodyPr anchor="t" rtlCol="false" tIns="0" lIns="0" bIns="0" rIns="0">
            <a:spAutoFit/>
          </a:bodyPr>
          <a:lstStyle/>
          <a:p>
            <a:pPr algn="l">
              <a:lnSpc>
                <a:spcPts val="8912"/>
              </a:lnSpc>
              <a:spcBef>
                <a:spcPct val="0"/>
              </a:spcBef>
            </a:pPr>
            <a:r>
              <a:rPr lang="en-US" b="true" sz="6365" spc="44">
                <a:solidFill>
                  <a:srgbClr val="D9D9D9"/>
                </a:solidFill>
                <a:latin typeface="Agrandir Medium"/>
                <a:ea typeface="Agrandir Medium"/>
                <a:cs typeface="Agrandir Medium"/>
                <a:sym typeface="Agrandir Medium"/>
              </a:rPr>
              <a:t>WHAT IS AN</a:t>
            </a:r>
          </a:p>
        </p:txBody>
      </p:sp>
      <p:sp>
        <p:nvSpPr>
          <p:cNvPr name="TextBox 5" id="5"/>
          <p:cNvSpPr txBox="true"/>
          <p:nvPr/>
        </p:nvSpPr>
        <p:spPr>
          <a:xfrm rot="0">
            <a:off x="11117246" y="452730"/>
            <a:ext cx="6142054" cy="6780531"/>
          </a:xfrm>
          <a:prstGeom prst="rect">
            <a:avLst/>
          </a:prstGeom>
        </p:spPr>
        <p:txBody>
          <a:bodyPr anchor="t" rtlCol="false" tIns="0" lIns="0" bIns="0" rIns="0">
            <a:spAutoFit/>
          </a:bodyPr>
          <a:lstStyle/>
          <a:p>
            <a:pPr algn="l">
              <a:lnSpc>
                <a:spcPts val="3219"/>
              </a:lnSpc>
            </a:pPr>
            <a:r>
              <a:rPr lang="en-US" sz="2299" spc="75">
                <a:solidFill>
                  <a:srgbClr val="FFFFFF"/>
                </a:solidFill>
                <a:latin typeface="Be Vietnam"/>
                <a:ea typeface="Be Vietnam"/>
                <a:cs typeface="Be Vietnam"/>
                <a:sym typeface="Be Vietnam"/>
              </a:rPr>
              <a:t>Eco-art is an art movement which includes a wide range of artistic expressions that explore and respond to the environment issue, climate change, and ecological sustainability.</a:t>
            </a:r>
          </a:p>
          <a:p>
            <a:pPr algn="l">
              <a:lnSpc>
                <a:spcPts val="3219"/>
              </a:lnSpc>
            </a:pPr>
          </a:p>
          <a:p>
            <a:pPr algn="l">
              <a:lnSpc>
                <a:spcPts val="3219"/>
              </a:lnSpc>
            </a:pPr>
            <a:r>
              <a:rPr lang="en-US" sz="2299" spc="75">
                <a:solidFill>
                  <a:srgbClr val="FFFFFF"/>
                </a:solidFill>
                <a:latin typeface="Be Vietnam"/>
                <a:ea typeface="Be Vietnam"/>
                <a:cs typeface="Be Vietnam"/>
                <a:sym typeface="Be Vietnam"/>
              </a:rPr>
              <a:t>Eco Art is a contemporary art movement that focuses on the network of interdependent relationships within our living environment. The term emerged in the 1990s to describe artistic practices that had begun to take shape in the late 1960s. The movement's core objective is not merely to reflect nature, but to directly rehabilitate, restore, and heal damaged environments.</a:t>
            </a:r>
          </a:p>
          <a:p>
            <a:pPr algn="l">
              <a:lnSpc>
                <a:spcPts val="3219"/>
              </a:lnSpc>
            </a:pPr>
          </a:p>
        </p:txBody>
      </p:sp>
      <p:sp>
        <p:nvSpPr>
          <p:cNvPr name="AutoShape 6" id="6"/>
          <p:cNvSpPr/>
          <p:nvPr/>
        </p:nvSpPr>
        <p:spPr>
          <a:xfrm>
            <a:off x="11117246" y="7075503"/>
            <a:ext cx="6142054" cy="0"/>
          </a:xfrm>
          <a:prstGeom prst="line">
            <a:avLst/>
          </a:prstGeom>
          <a:ln cap="flat" w="19050">
            <a:solidFill>
              <a:srgbClr val="FFFFFF"/>
            </a:solidFill>
            <a:prstDash val="solid"/>
            <a:headEnd type="none" len="sm" w="sm"/>
            <a:tailEnd type="none" len="sm" w="sm"/>
          </a:ln>
        </p:spPr>
      </p:sp>
      <p:grpSp>
        <p:nvGrpSpPr>
          <p:cNvPr name="Group 7" id="7"/>
          <p:cNvGrpSpPr/>
          <p:nvPr/>
        </p:nvGrpSpPr>
        <p:grpSpPr>
          <a:xfrm rot="0">
            <a:off x="-427903" y="-338357"/>
            <a:ext cx="10322366" cy="5472332"/>
            <a:chOff x="0" y="0"/>
            <a:chExt cx="626745" cy="332264"/>
          </a:xfrm>
        </p:grpSpPr>
        <p:sp>
          <p:nvSpPr>
            <p:cNvPr name="Freeform 8" id="8"/>
            <p:cNvSpPr/>
            <p:nvPr/>
          </p:nvSpPr>
          <p:spPr>
            <a:xfrm flipH="false" flipV="false" rot="0">
              <a:off x="0" y="0"/>
              <a:ext cx="626745" cy="332264"/>
            </a:xfrm>
            <a:custGeom>
              <a:avLst/>
              <a:gdLst/>
              <a:ahLst/>
              <a:cxnLst/>
              <a:rect r="r" b="b" t="t" l="l"/>
              <a:pathLst>
                <a:path h="332264" w="626745">
                  <a:moveTo>
                    <a:pt x="37501" y="0"/>
                  </a:moveTo>
                  <a:lnTo>
                    <a:pt x="589244" y="0"/>
                  </a:lnTo>
                  <a:cubicBezTo>
                    <a:pt x="609955" y="0"/>
                    <a:pt x="626745" y="16790"/>
                    <a:pt x="626745" y="37501"/>
                  </a:cubicBezTo>
                  <a:lnTo>
                    <a:pt x="626745" y="294764"/>
                  </a:lnTo>
                  <a:cubicBezTo>
                    <a:pt x="626745" y="304710"/>
                    <a:pt x="622794" y="314248"/>
                    <a:pt x="615761" y="321281"/>
                  </a:cubicBezTo>
                  <a:cubicBezTo>
                    <a:pt x="608728" y="328313"/>
                    <a:pt x="599190" y="332264"/>
                    <a:pt x="589244" y="332264"/>
                  </a:cubicBezTo>
                  <a:lnTo>
                    <a:pt x="37501" y="332264"/>
                  </a:lnTo>
                  <a:cubicBezTo>
                    <a:pt x="16790" y="332264"/>
                    <a:pt x="0" y="315475"/>
                    <a:pt x="0" y="294764"/>
                  </a:cubicBezTo>
                  <a:lnTo>
                    <a:pt x="0" y="37501"/>
                  </a:lnTo>
                  <a:cubicBezTo>
                    <a:pt x="0" y="16790"/>
                    <a:pt x="16790" y="0"/>
                    <a:pt x="37501" y="0"/>
                  </a:cubicBezTo>
                  <a:close/>
                </a:path>
              </a:pathLst>
            </a:custGeom>
            <a:blipFill>
              <a:blip r:embed="rId3"/>
              <a:stretch>
                <a:fillRect l="-4812" t="-103284" r="0" b="-93458"/>
              </a:stretch>
            </a:blipFill>
            <a:ln w="19050" cap="rnd">
              <a:solidFill>
                <a:srgbClr val="45603E"/>
              </a:solidFill>
              <a:prstDash val="solid"/>
              <a:round/>
            </a:ln>
          </p:spPr>
        </p:sp>
      </p:gr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83416" r="0" b="-83416"/>
            </a:stretch>
          </a:blipFill>
        </p:spPr>
      </p:sp>
      <p:sp>
        <p:nvSpPr>
          <p:cNvPr name="TextBox 3" id="3"/>
          <p:cNvSpPr txBox="true"/>
          <p:nvPr/>
        </p:nvSpPr>
        <p:spPr>
          <a:xfrm rot="0">
            <a:off x="8516700" y="914681"/>
            <a:ext cx="9368752" cy="2504479"/>
          </a:xfrm>
          <a:prstGeom prst="rect">
            <a:avLst/>
          </a:prstGeom>
        </p:spPr>
        <p:txBody>
          <a:bodyPr anchor="t" rtlCol="false" tIns="0" lIns="0" bIns="0" rIns="0">
            <a:spAutoFit/>
          </a:bodyPr>
          <a:lstStyle/>
          <a:p>
            <a:pPr algn="l">
              <a:lnSpc>
                <a:spcPts val="6332"/>
              </a:lnSpc>
              <a:spcBef>
                <a:spcPct val="0"/>
              </a:spcBef>
            </a:pPr>
            <a:r>
              <a:rPr lang="en-US" b="true" sz="4523" spc="31">
                <a:solidFill>
                  <a:srgbClr val="D9D9D9"/>
                </a:solidFill>
                <a:latin typeface="Agrandir Medium"/>
                <a:ea typeface="Agrandir Medium"/>
                <a:cs typeface="Agrandir Medium"/>
                <a:sym typeface="Agrandir Medium"/>
              </a:rPr>
              <a:t>2. WHAT ARE THE CHARACTERISTICS OF THE MOVEMENT?</a:t>
            </a:r>
          </a:p>
        </p:txBody>
      </p:sp>
      <p:sp>
        <p:nvSpPr>
          <p:cNvPr name="TextBox 4" id="4"/>
          <p:cNvSpPr txBox="true"/>
          <p:nvPr/>
        </p:nvSpPr>
        <p:spPr>
          <a:xfrm rot="0">
            <a:off x="1008126" y="2686275"/>
            <a:ext cx="6877629" cy="5655085"/>
          </a:xfrm>
          <a:prstGeom prst="rect">
            <a:avLst/>
          </a:prstGeom>
        </p:spPr>
        <p:txBody>
          <a:bodyPr anchor="t" rtlCol="false" tIns="0" lIns="0" bIns="0" rIns="0">
            <a:spAutoFit/>
          </a:bodyPr>
          <a:lstStyle/>
          <a:p>
            <a:pPr algn="l" marL="443103" indent="-221551" lvl="1">
              <a:lnSpc>
                <a:spcPts val="2873"/>
              </a:lnSpc>
              <a:buFont typeface="Arial"/>
              <a:buChar char="•"/>
            </a:pPr>
            <a:r>
              <a:rPr lang="en-US" sz="2052" spc="67">
                <a:solidFill>
                  <a:srgbClr val="FFFFFF"/>
                </a:solidFill>
                <a:latin typeface="Open Sauce"/>
                <a:ea typeface="Open Sauce"/>
                <a:cs typeface="Open Sauce"/>
                <a:sym typeface="Open Sauce"/>
              </a:rPr>
              <a:t>Eco-art focuses on the web of interdependent relationships within the environment, encompassing the physical, biological, cultural, political, and historical aspects of ecosystems.</a:t>
            </a:r>
          </a:p>
          <a:p>
            <a:pPr algn="l" marL="443103" indent="-221551" lvl="1">
              <a:lnSpc>
                <a:spcPts val="2873"/>
              </a:lnSpc>
              <a:buFont typeface="Arial"/>
              <a:buChar char="•"/>
            </a:pPr>
            <a:r>
              <a:rPr lang="en-US" sz="2052" spc="67">
                <a:solidFill>
                  <a:srgbClr val="FFFFFF"/>
                </a:solidFill>
                <a:latin typeface="Open Sauce"/>
                <a:ea typeface="Open Sauce"/>
                <a:cs typeface="Open Sauce"/>
                <a:sym typeface="Open Sauce"/>
              </a:rPr>
              <a:t>Ar</a:t>
            </a:r>
            <a:r>
              <a:rPr lang="en-US" sz="2052" spc="67">
                <a:solidFill>
                  <a:srgbClr val="FFFFFF"/>
                </a:solidFill>
                <a:latin typeface="Open Sauce"/>
                <a:ea typeface="Open Sauce"/>
                <a:cs typeface="Open Sauce"/>
                <a:sym typeface="Open Sauce"/>
              </a:rPr>
              <a:t>tists often utilize natural materials or engage directly with environmental forces such as wind, water, or sunlight. The resulting works aim to rehabilitate, restore, and heal environments that have been damaged.</a:t>
            </a:r>
          </a:p>
          <a:p>
            <a:pPr algn="l" marL="443103" indent="-221551" lvl="1">
              <a:lnSpc>
                <a:spcPts val="2873"/>
              </a:lnSpc>
              <a:buFont typeface="Arial"/>
              <a:buChar char="•"/>
            </a:pPr>
            <a:r>
              <a:rPr lang="en-US" sz="2052" spc="67">
                <a:solidFill>
                  <a:srgbClr val="FFFFFF"/>
                </a:solidFill>
                <a:latin typeface="Open Sauce"/>
                <a:ea typeface="Open Sauce"/>
                <a:cs typeface="Open Sauce"/>
                <a:sym typeface="Open Sauce"/>
              </a:rPr>
              <a:t>Eco-art serves to inform the public about ecological dynamics and the environmental challenges we face.</a:t>
            </a:r>
          </a:p>
          <a:p>
            <a:pPr algn="l" marL="443103" indent="-221551" lvl="1">
              <a:lnSpc>
                <a:spcPts val="2873"/>
              </a:lnSpc>
              <a:buFont typeface="Arial"/>
              <a:buChar char="•"/>
            </a:pPr>
            <a:r>
              <a:rPr lang="en-US" sz="2052" spc="67">
                <a:solidFill>
                  <a:srgbClr val="FFFFFF"/>
                </a:solidFill>
                <a:latin typeface="Open Sauce"/>
                <a:ea typeface="Open Sauce"/>
                <a:cs typeface="Open Sauce"/>
                <a:sym typeface="Open Sauce"/>
              </a:rPr>
              <a:t>These practices help reimagine ecological relationships, thereby proposing new possibilities for coexistence, sustainability, and healing.</a:t>
            </a:r>
          </a:p>
        </p:txBody>
      </p:sp>
      <p:grpSp>
        <p:nvGrpSpPr>
          <p:cNvPr name="Group 5" id="5"/>
          <p:cNvGrpSpPr/>
          <p:nvPr/>
        </p:nvGrpSpPr>
        <p:grpSpPr>
          <a:xfrm rot="0">
            <a:off x="8393255" y="3937574"/>
            <a:ext cx="4736839" cy="6758414"/>
            <a:chOff x="0" y="0"/>
            <a:chExt cx="287607" cy="410352"/>
          </a:xfrm>
        </p:grpSpPr>
        <p:sp>
          <p:nvSpPr>
            <p:cNvPr name="Freeform 6" id="6"/>
            <p:cNvSpPr/>
            <p:nvPr/>
          </p:nvSpPr>
          <p:spPr>
            <a:xfrm flipH="false" flipV="false" rot="0">
              <a:off x="0" y="0"/>
              <a:ext cx="287607" cy="410352"/>
            </a:xfrm>
            <a:custGeom>
              <a:avLst/>
              <a:gdLst/>
              <a:ahLst/>
              <a:cxnLst/>
              <a:rect r="r" b="b" t="t" l="l"/>
              <a:pathLst>
                <a:path h="410352" w="287607">
                  <a:moveTo>
                    <a:pt x="81720" y="0"/>
                  </a:moveTo>
                  <a:lnTo>
                    <a:pt x="205887" y="0"/>
                  </a:lnTo>
                  <a:cubicBezTo>
                    <a:pt x="251020" y="0"/>
                    <a:pt x="287607" y="36587"/>
                    <a:pt x="287607" y="81720"/>
                  </a:cubicBezTo>
                  <a:lnTo>
                    <a:pt x="287607" y="328631"/>
                  </a:lnTo>
                  <a:cubicBezTo>
                    <a:pt x="287607" y="373764"/>
                    <a:pt x="251020" y="410352"/>
                    <a:pt x="205887" y="410352"/>
                  </a:cubicBezTo>
                  <a:lnTo>
                    <a:pt x="81720" y="410352"/>
                  </a:lnTo>
                  <a:cubicBezTo>
                    <a:pt x="36587" y="410352"/>
                    <a:pt x="0" y="373764"/>
                    <a:pt x="0" y="328631"/>
                  </a:cubicBezTo>
                  <a:lnTo>
                    <a:pt x="0" y="81720"/>
                  </a:lnTo>
                  <a:cubicBezTo>
                    <a:pt x="0" y="36587"/>
                    <a:pt x="36587" y="0"/>
                    <a:pt x="81720" y="0"/>
                  </a:cubicBezTo>
                  <a:close/>
                </a:path>
              </a:pathLst>
            </a:custGeom>
            <a:blipFill>
              <a:blip r:embed="rId3"/>
              <a:stretch>
                <a:fillRect l="-3504" t="0" r="-3504" b="0"/>
              </a:stretch>
            </a:blipFill>
            <a:ln w="19050" cap="rnd">
              <a:solidFill>
                <a:srgbClr val="45603E"/>
              </a:solidFill>
              <a:prstDash val="solid"/>
              <a:round/>
            </a:ln>
          </p:spPr>
        </p:sp>
      </p:grpSp>
      <p:grpSp>
        <p:nvGrpSpPr>
          <p:cNvPr name="Group 7" id="7"/>
          <p:cNvGrpSpPr/>
          <p:nvPr/>
        </p:nvGrpSpPr>
        <p:grpSpPr>
          <a:xfrm rot="0">
            <a:off x="13338392" y="3937574"/>
            <a:ext cx="4736839" cy="6758414"/>
            <a:chOff x="0" y="0"/>
            <a:chExt cx="287607" cy="410352"/>
          </a:xfrm>
        </p:grpSpPr>
        <p:sp>
          <p:nvSpPr>
            <p:cNvPr name="Freeform 8" id="8"/>
            <p:cNvSpPr/>
            <p:nvPr/>
          </p:nvSpPr>
          <p:spPr>
            <a:xfrm flipH="false" flipV="false" rot="0">
              <a:off x="0" y="0"/>
              <a:ext cx="287607" cy="410352"/>
            </a:xfrm>
            <a:custGeom>
              <a:avLst/>
              <a:gdLst/>
              <a:ahLst/>
              <a:cxnLst/>
              <a:rect r="r" b="b" t="t" l="l"/>
              <a:pathLst>
                <a:path h="410352" w="287607">
                  <a:moveTo>
                    <a:pt x="81720" y="0"/>
                  </a:moveTo>
                  <a:lnTo>
                    <a:pt x="205887" y="0"/>
                  </a:lnTo>
                  <a:cubicBezTo>
                    <a:pt x="251020" y="0"/>
                    <a:pt x="287607" y="36587"/>
                    <a:pt x="287607" y="81720"/>
                  </a:cubicBezTo>
                  <a:lnTo>
                    <a:pt x="287607" y="328631"/>
                  </a:lnTo>
                  <a:cubicBezTo>
                    <a:pt x="287607" y="373764"/>
                    <a:pt x="251020" y="410352"/>
                    <a:pt x="205887" y="410352"/>
                  </a:cubicBezTo>
                  <a:lnTo>
                    <a:pt x="81720" y="410352"/>
                  </a:lnTo>
                  <a:cubicBezTo>
                    <a:pt x="36587" y="410352"/>
                    <a:pt x="0" y="373764"/>
                    <a:pt x="0" y="328631"/>
                  </a:cubicBezTo>
                  <a:lnTo>
                    <a:pt x="0" y="81720"/>
                  </a:lnTo>
                  <a:cubicBezTo>
                    <a:pt x="0" y="36587"/>
                    <a:pt x="36587" y="0"/>
                    <a:pt x="81720" y="0"/>
                  </a:cubicBezTo>
                  <a:close/>
                </a:path>
              </a:pathLst>
            </a:custGeom>
            <a:blipFill>
              <a:blip r:embed="rId4"/>
              <a:stretch>
                <a:fillRect l="-57681" t="0" r="-57681" b="0"/>
              </a:stretch>
            </a:blipFill>
            <a:ln w="19050" cap="rnd">
              <a:solidFill>
                <a:srgbClr val="45603E"/>
              </a:solidFill>
              <a:prstDash val="solid"/>
              <a:round/>
            </a:ln>
          </p:spPr>
        </p:sp>
      </p:grpSp>
      <p:sp>
        <p:nvSpPr>
          <p:cNvPr name="AutoShape 9" id="9"/>
          <p:cNvSpPr/>
          <p:nvPr/>
        </p:nvSpPr>
        <p:spPr>
          <a:xfrm>
            <a:off x="16155871" y="1019175"/>
            <a:ext cx="6142054" cy="0"/>
          </a:xfrm>
          <a:prstGeom prst="line">
            <a:avLst/>
          </a:prstGeom>
          <a:ln cap="flat" w="19050">
            <a:solidFill>
              <a:srgbClr val="FFFFFF"/>
            </a:solidFill>
            <a:prstDash val="solid"/>
            <a:headEnd type="none" len="sm" w="sm"/>
            <a:tailEnd type="none" len="sm" w="sm"/>
          </a:ln>
        </p:spPr>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83416" r="0" b="-83416"/>
            </a:stretch>
          </a:blipFill>
        </p:spPr>
      </p:sp>
      <p:grpSp>
        <p:nvGrpSpPr>
          <p:cNvPr name="Group 3" id="3"/>
          <p:cNvGrpSpPr/>
          <p:nvPr/>
        </p:nvGrpSpPr>
        <p:grpSpPr>
          <a:xfrm rot="0">
            <a:off x="123067" y="1125445"/>
            <a:ext cx="5783011" cy="4661915"/>
            <a:chOff x="0" y="0"/>
            <a:chExt cx="509033" cy="410352"/>
          </a:xfrm>
        </p:grpSpPr>
        <p:sp>
          <p:nvSpPr>
            <p:cNvPr name="Freeform 4" id="4"/>
            <p:cNvSpPr/>
            <p:nvPr/>
          </p:nvSpPr>
          <p:spPr>
            <a:xfrm flipH="false" flipV="false" rot="0">
              <a:off x="0" y="0"/>
              <a:ext cx="509033" cy="410352"/>
            </a:xfrm>
            <a:custGeom>
              <a:avLst/>
              <a:gdLst/>
              <a:ahLst/>
              <a:cxnLst/>
              <a:rect r="r" b="b" t="t" l="l"/>
              <a:pathLst>
                <a:path h="410352" w="509033">
                  <a:moveTo>
                    <a:pt x="66937" y="0"/>
                  </a:moveTo>
                  <a:lnTo>
                    <a:pt x="442096" y="0"/>
                  </a:lnTo>
                  <a:cubicBezTo>
                    <a:pt x="459849" y="0"/>
                    <a:pt x="476875" y="7052"/>
                    <a:pt x="489428" y="19605"/>
                  </a:cubicBezTo>
                  <a:cubicBezTo>
                    <a:pt x="501981" y="32158"/>
                    <a:pt x="509033" y="49184"/>
                    <a:pt x="509033" y="66937"/>
                  </a:cubicBezTo>
                  <a:lnTo>
                    <a:pt x="509033" y="343415"/>
                  </a:lnTo>
                  <a:cubicBezTo>
                    <a:pt x="509033" y="361168"/>
                    <a:pt x="501981" y="378193"/>
                    <a:pt x="489428" y="390746"/>
                  </a:cubicBezTo>
                  <a:cubicBezTo>
                    <a:pt x="476875" y="403299"/>
                    <a:pt x="459849" y="410352"/>
                    <a:pt x="442096" y="410352"/>
                  </a:cubicBezTo>
                  <a:lnTo>
                    <a:pt x="66937" y="410352"/>
                  </a:lnTo>
                  <a:cubicBezTo>
                    <a:pt x="49184" y="410352"/>
                    <a:pt x="32158" y="403299"/>
                    <a:pt x="19605" y="390746"/>
                  </a:cubicBezTo>
                  <a:cubicBezTo>
                    <a:pt x="7052" y="378193"/>
                    <a:pt x="0" y="361168"/>
                    <a:pt x="0" y="343415"/>
                  </a:cubicBezTo>
                  <a:lnTo>
                    <a:pt x="0" y="66937"/>
                  </a:lnTo>
                  <a:cubicBezTo>
                    <a:pt x="0" y="49184"/>
                    <a:pt x="7052" y="32158"/>
                    <a:pt x="19605" y="19605"/>
                  </a:cubicBezTo>
                  <a:cubicBezTo>
                    <a:pt x="32158" y="7052"/>
                    <a:pt x="49184" y="0"/>
                    <a:pt x="66937" y="0"/>
                  </a:cubicBezTo>
                  <a:close/>
                </a:path>
              </a:pathLst>
            </a:custGeom>
            <a:blipFill>
              <a:blip r:embed="rId3"/>
              <a:stretch>
                <a:fillRect l="0" t="-12023" r="0" b="-12023"/>
              </a:stretch>
            </a:blipFill>
            <a:ln w="19050" cap="rnd">
              <a:solidFill>
                <a:srgbClr val="45603E"/>
              </a:solidFill>
              <a:prstDash val="solid"/>
              <a:round/>
            </a:ln>
          </p:spPr>
        </p:sp>
      </p:grpSp>
      <p:grpSp>
        <p:nvGrpSpPr>
          <p:cNvPr name="Group 5" id="5"/>
          <p:cNvGrpSpPr/>
          <p:nvPr/>
        </p:nvGrpSpPr>
        <p:grpSpPr>
          <a:xfrm rot="0">
            <a:off x="12553418" y="1144965"/>
            <a:ext cx="5734582" cy="4622874"/>
            <a:chOff x="0" y="0"/>
            <a:chExt cx="509033" cy="410352"/>
          </a:xfrm>
        </p:grpSpPr>
        <p:sp>
          <p:nvSpPr>
            <p:cNvPr name="Freeform 6" id="6"/>
            <p:cNvSpPr/>
            <p:nvPr/>
          </p:nvSpPr>
          <p:spPr>
            <a:xfrm flipH="false" flipV="false" rot="0">
              <a:off x="0" y="0"/>
              <a:ext cx="509033" cy="410352"/>
            </a:xfrm>
            <a:custGeom>
              <a:avLst/>
              <a:gdLst/>
              <a:ahLst/>
              <a:cxnLst/>
              <a:rect r="r" b="b" t="t" l="l"/>
              <a:pathLst>
                <a:path h="410352" w="509033">
                  <a:moveTo>
                    <a:pt x="67502" y="0"/>
                  </a:moveTo>
                  <a:lnTo>
                    <a:pt x="441531" y="0"/>
                  </a:lnTo>
                  <a:cubicBezTo>
                    <a:pt x="459434" y="0"/>
                    <a:pt x="476603" y="7112"/>
                    <a:pt x="489262" y="19771"/>
                  </a:cubicBezTo>
                  <a:cubicBezTo>
                    <a:pt x="501921" y="32430"/>
                    <a:pt x="509033" y="49599"/>
                    <a:pt x="509033" y="67502"/>
                  </a:cubicBezTo>
                  <a:lnTo>
                    <a:pt x="509033" y="342850"/>
                  </a:lnTo>
                  <a:cubicBezTo>
                    <a:pt x="509033" y="360752"/>
                    <a:pt x="501921" y="377922"/>
                    <a:pt x="489262" y="390581"/>
                  </a:cubicBezTo>
                  <a:cubicBezTo>
                    <a:pt x="476603" y="403240"/>
                    <a:pt x="459434" y="410352"/>
                    <a:pt x="441531" y="410352"/>
                  </a:cubicBezTo>
                  <a:lnTo>
                    <a:pt x="67502" y="410352"/>
                  </a:lnTo>
                  <a:cubicBezTo>
                    <a:pt x="49599" y="410352"/>
                    <a:pt x="32430" y="403240"/>
                    <a:pt x="19771" y="390581"/>
                  </a:cubicBezTo>
                  <a:cubicBezTo>
                    <a:pt x="7112" y="377922"/>
                    <a:pt x="0" y="360752"/>
                    <a:pt x="0" y="342850"/>
                  </a:cubicBezTo>
                  <a:lnTo>
                    <a:pt x="0" y="67502"/>
                  </a:lnTo>
                  <a:cubicBezTo>
                    <a:pt x="0" y="49599"/>
                    <a:pt x="7112" y="32430"/>
                    <a:pt x="19771" y="19771"/>
                  </a:cubicBezTo>
                  <a:cubicBezTo>
                    <a:pt x="32430" y="7112"/>
                    <a:pt x="49599" y="0"/>
                    <a:pt x="67502" y="0"/>
                  </a:cubicBezTo>
                  <a:close/>
                </a:path>
              </a:pathLst>
            </a:custGeom>
            <a:blipFill>
              <a:blip r:embed="rId4"/>
              <a:stretch>
                <a:fillRect l="-6468" t="0" r="-6468" b="0"/>
              </a:stretch>
            </a:blipFill>
            <a:ln w="19050" cap="rnd">
              <a:solidFill>
                <a:srgbClr val="45603E"/>
              </a:solidFill>
              <a:prstDash val="solid"/>
              <a:round/>
            </a:ln>
          </p:spPr>
        </p:sp>
      </p:grpSp>
      <p:sp>
        <p:nvSpPr>
          <p:cNvPr name="AutoShape 7" id="7"/>
          <p:cNvSpPr/>
          <p:nvPr/>
        </p:nvSpPr>
        <p:spPr>
          <a:xfrm>
            <a:off x="-4509537" y="9267825"/>
            <a:ext cx="6142054" cy="0"/>
          </a:xfrm>
          <a:prstGeom prst="line">
            <a:avLst/>
          </a:prstGeom>
          <a:ln cap="flat" w="19050">
            <a:solidFill>
              <a:srgbClr val="FFFFFF"/>
            </a:solidFill>
            <a:prstDash val="solid"/>
            <a:headEnd type="none" len="sm" w="sm"/>
            <a:tailEnd type="none" len="sm" w="sm"/>
          </a:ln>
        </p:spPr>
      </p:sp>
      <p:sp>
        <p:nvSpPr>
          <p:cNvPr name="Freeform 8" id="8"/>
          <p:cNvSpPr/>
          <p:nvPr/>
        </p:nvSpPr>
        <p:spPr>
          <a:xfrm flipH="false" flipV="false" rot="0">
            <a:off x="6400762" y="1105925"/>
            <a:ext cx="5656425" cy="4661915"/>
          </a:xfrm>
          <a:custGeom>
            <a:avLst/>
            <a:gdLst/>
            <a:ahLst/>
            <a:cxnLst/>
            <a:rect r="r" b="b" t="t" l="l"/>
            <a:pathLst>
              <a:path h="4661915" w="5656425">
                <a:moveTo>
                  <a:pt x="0" y="0"/>
                </a:moveTo>
                <a:lnTo>
                  <a:pt x="5656425" y="0"/>
                </a:lnTo>
                <a:lnTo>
                  <a:pt x="5656425" y="4661915"/>
                </a:lnTo>
                <a:lnTo>
                  <a:pt x="0" y="4661915"/>
                </a:lnTo>
                <a:lnTo>
                  <a:pt x="0" y="0"/>
                </a:lnTo>
                <a:close/>
              </a:path>
            </a:pathLst>
          </a:custGeom>
          <a:blipFill>
            <a:blip r:embed="rId5"/>
            <a:stretch>
              <a:fillRect l="0" t="0" r="0" b="-77388"/>
            </a:stretch>
          </a:blipFill>
        </p:spPr>
      </p:sp>
      <p:sp>
        <p:nvSpPr>
          <p:cNvPr name="TextBox 9" id="9"/>
          <p:cNvSpPr txBox="true"/>
          <p:nvPr/>
        </p:nvSpPr>
        <p:spPr>
          <a:xfrm rot="0">
            <a:off x="706560" y="6086548"/>
            <a:ext cx="3759083" cy="1127066"/>
          </a:xfrm>
          <a:prstGeom prst="rect">
            <a:avLst/>
          </a:prstGeom>
        </p:spPr>
        <p:txBody>
          <a:bodyPr anchor="t" rtlCol="false" tIns="0" lIns="0" bIns="0" rIns="0">
            <a:spAutoFit/>
          </a:bodyPr>
          <a:lstStyle/>
          <a:p>
            <a:pPr algn="l" marL="702178" indent="-351089" lvl="1">
              <a:lnSpc>
                <a:spcPts val="4553"/>
              </a:lnSpc>
              <a:buFont typeface="Arial"/>
              <a:buChar char="•"/>
            </a:pPr>
            <a:r>
              <a:rPr lang="en-US" sz="3252" spc="107">
                <a:solidFill>
                  <a:srgbClr val="FFFFFF"/>
                </a:solidFill>
                <a:latin typeface="Open Sauce"/>
                <a:ea typeface="Open Sauce"/>
                <a:cs typeface="Open Sauce"/>
                <a:sym typeface="Open Sauce"/>
              </a:rPr>
              <a:t>Ian McHard (1920-2001)</a:t>
            </a:r>
          </a:p>
        </p:txBody>
      </p:sp>
      <p:sp>
        <p:nvSpPr>
          <p:cNvPr name="TextBox 10" id="10"/>
          <p:cNvSpPr txBox="true"/>
          <p:nvPr/>
        </p:nvSpPr>
        <p:spPr>
          <a:xfrm rot="0">
            <a:off x="6806648" y="6086548"/>
            <a:ext cx="4844653" cy="1127066"/>
          </a:xfrm>
          <a:prstGeom prst="rect">
            <a:avLst/>
          </a:prstGeom>
        </p:spPr>
        <p:txBody>
          <a:bodyPr anchor="t" rtlCol="false" tIns="0" lIns="0" bIns="0" rIns="0">
            <a:spAutoFit/>
          </a:bodyPr>
          <a:lstStyle/>
          <a:p>
            <a:pPr algn="l" marL="702178" indent="-351089" lvl="1">
              <a:lnSpc>
                <a:spcPts val="4553"/>
              </a:lnSpc>
              <a:buFont typeface="Arial"/>
              <a:buChar char="•"/>
            </a:pPr>
            <a:r>
              <a:rPr lang="en-US" sz="3252" spc="107">
                <a:solidFill>
                  <a:srgbClr val="FFFFFF"/>
                </a:solidFill>
                <a:latin typeface="Open Sauce"/>
                <a:ea typeface="Open Sauce"/>
                <a:cs typeface="Open Sauce"/>
                <a:sym typeface="Open Sauce"/>
              </a:rPr>
              <a:t>Roberto Burle Marx (1909-1994)</a:t>
            </a:r>
          </a:p>
        </p:txBody>
      </p:sp>
      <p:sp>
        <p:nvSpPr>
          <p:cNvPr name="TextBox 11" id="11"/>
          <p:cNvSpPr txBox="true"/>
          <p:nvPr/>
        </p:nvSpPr>
        <p:spPr>
          <a:xfrm rot="0">
            <a:off x="12998383" y="6086548"/>
            <a:ext cx="4844653" cy="1127066"/>
          </a:xfrm>
          <a:prstGeom prst="rect">
            <a:avLst/>
          </a:prstGeom>
        </p:spPr>
        <p:txBody>
          <a:bodyPr anchor="t" rtlCol="false" tIns="0" lIns="0" bIns="0" rIns="0">
            <a:spAutoFit/>
          </a:bodyPr>
          <a:lstStyle/>
          <a:p>
            <a:pPr algn="l" marL="702178" indent="-351089" lvl="1">
              <a:lnSpc>
                <a:spcPts val="4553"/>
              </a:lnSpc>
              <a:buFont typeface="Arial"/>
              <a:buChar char="•"/>
            </a:pPr>
            <a:r>
              <a:rPr lang="en-US" sz="3252" spc="107">
                <a:solidFill>
                  <a:srgbClr val="FFFFFF"/>
                </a:solidFill>
                <a:latin typeface="Open Sauce"/>
                <a:ea typeface="Open Sauce"/>
                <a:cs typeface="Open Sauce"/>
                <a:sym typeface="Open Sauce"/>
              </a:rPr>
              <a:t>Joseph Beuys (1921-1986)</a:t>
            </a:r>
          </a:p>
        </p:txBody>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83416" r="0" b="-83416"/>
            </a:stretch>
          </a:blipFill>
        </p:spPr>
      </p:sp>
      <p:sp>
        <p:nvSpPr>
          <p:cNvPr name="TextBox 3" id="3"/>
          <p:cNvSpPr txBox="true"/>
          <p:nvPr/>
        </p:nvSpPr>
        <p:spPr>
          <a:xfrm rot="0">
            <a:off x="7957764" y="6954001"/>
            <a:ext cx="9301536" cy="2304299"/>
          </a:xfrm>
          <a:prstGeom prst="rect">
            <a:avLst/>
          </a:prstGeom>
        </p:spPr>
        <p:txBody>
          <a:bodyPr anchor="t" rtlCol="false" tIns="0" lIns="0" bIns="0" rIns="0">
            <a:spAutoFit/>
          </a:bodyPr>
          <a:lstStyle/>
          <a:p>
            <a:pPr algn="l">
              <a:lnSpc>
                <a:spcPts val="7942"/>
              </a:lnSpc>
            </a:pPr>
            <a:r>
              <a:rPr lang="en-US" b="true" sz="8188" spc="57">
                <a:solidFill>
                  <a:srgbClr val="D9D9D9"/>
                </a:solidFill>
                <a:latin typeface="Agrandir Medium"/>
                <a:ea typeface="Agrandir Medium"/>
                <a:cs typeface="Agrandir Medium"/>
                <a:sym typeface="Agrandir Medium"/>
              </a:rPr>
              <a:t>IAN MCHARG (1920-2001)</a:t>
            </a:r>
          </a:p>
        </p:txBody>
      </p:sp>
      <p:sp>
        <p:nvSpPr>
          <p:cNvPr name="TextBox 4" id="4"/>
          <p:cNvSpPr txBox="true"/>
          <p:nvPr/>
        </p:nvSpPr>
        <p:spPr>
          <a:xfrm rot="0">
            <a:off x="8135402" y="2081568"/>
            <a:ext cx="9301536" cy="2966085"/>
          </a:xfrm>
          <a:prstGeom prst="rect">
            <a:avLst/>
          </a:prstGeom>
        </p:spPr>
        <p:txBody>
          <a:bodyPr anchor="t" rtlCol="false" tIns="0" lIns="0" bIns="0" rIns="0">
            <a:spAutoFit/>
          </a:bodyPr>
          <a:lstStyle/>
          <a:p>
            <a:pPr algn="l" marL="453392" indent="-226696" lvl="1">
              <a:lnSpc>
                <a:spcPts val="2940"/>
              </a:lnSpc>
              <a:buFont typeface="Arial"/>
              <a:buChar char="•"/>
            </a:pPr>
            <a:r>
              <a:rPr lang="en-US" sz="2100" spc="69">
                <a:solidFill>
                  <a:srgbClr val="FFFFFF"/>
                </a:solidFill>
                <a:latin typeface="Open Sauce"/>
                <a:ea typeface="Open Sauce"/>
                <a:cs typeface="Open Sauce"/>
                <a:sym typeface="Open Sauce"/>
              </a:rPr>
              <a:t>Scottish landscape architect, planner, and educator, best known for his landmark book Design With Nature (1969). Founder of the Department of Landscape Architecture at the University of Pennsylvania</a:t>
            </a:r>
          </a:p>
          <a:p>
            <a:pPr algn="l" marL="453392" indent="-226696" lvl="1">
              <a:lnSpc>
                <a:spcPts val="2940"/>
              </a:lnSpc>
              <a:buFont typeface="Arial"/>
              <a:buChar char="•"/>
            </a:pPr>
            <a:r>
              <a:rPr lang="en-US" sz="2100" spc="69">
                <a:solidFill>
                  <a:srgbClr val="FFFFFF"/>
                </a:solidFill>
                <a:latin typeface="Open Sauce"/>
                <a:ea typeface="Open Sauce"/>
                <a:cs typeface="Open Sauce"/>
                <a:sym typeface="Open Sauce"/>
              </a:rPr>
              <a:t>Technique: popularized ecological planning as a method integrating natural systems into design. McHarg’s method prefigured GIS, mapping soil, hydrology, and vegetation to guide planning decisions.</a:t>
            </a:r>
          </a:p>
        </p:txBody>
      </p:sp>
      <p:grpSp>
        <p:nvGrpSpPr>
          <p:cNvPr name="Group 5" id="5"/>
          <p:cNvGrpSpPr/>
          <p:nvPr/>
        </p:nvGrpSpPr>
        <p:grpSpPr>
          <a:xfrm rot="0">
            <a:off x="-581399" y="2129193"/>
            <a:ext cx="7502797" cy="8537789"/>
            <a:chOff x="0" y="0"/>
            <a:chExt cx="455549" cy="518390"/>
          </a:xfrm>
        </p:grpSpPr>
        <p:sp>
          <p:nvSpPr>
            <p:cNvPr name="Freeform 6" id="6"/>
            <p:cNvSpPr/>
            <p:nvPr/>
          </p:nvSpPr>
          <p:spPr>
            <a:xfrm flipH="false" flipV="false" rot="0">
              <a:off x="0" y="0"/>
              <a:ext cx="455549" cy="518390"/>
            </a:xfrm>
            <a:custGeom>
              <a:avLst/>
              <a:gdLst/>
              <a:ahLst/>
              <a:cxnLst/>
              <a:rect r="r" b="b" t="t" l="l"/>
              <a:pathLst>
                <a:path h="518390" w="455549">
                  <a:moveTo>
                    <a:pt x="51594" y="0"/>
                  </a:moveTo>
                  <a:lnTo>
                    <a:pt x="403955" y="0"/>
                  </a:lnTo>
                  <a:cubicBezTo>
                    <a:pt x="432449" y="0"/>
                    <a:pt x="455549" y="23099"/>
                    <a:pt x="455549" y="51594"/>
                  </a:cubicBezTo>
                  <a:lnTo>
                    <a:pt x="455549" y="466797"/>
                  </a:lnTo>
                  <a:cubicBezTo>
                    <a:pt x="455549" y="480480"/>
                    <a:pt x="450113" y="493603"/>
                    <a:pt x="440437" y="503279"/>
                  </a:cubicBezTo>
                  <a:cubicBezTo>
                    <a:pt x="430761" y="512955"/>
                    <a:pt x="417638" y="518390"/>
                    <a:pt x="403955" y="518390"/>
                  </a:cubicBezTo>
                  <a:lnTo>
                    <a:pt x="51594" y="518390"/>
                  </a:lnTo>
                  <a:cubicBezTo>
                    <a:pt x="37910" y="518390"/>
                    <a:pt x="24787" y="512955"/>
                    <a:pt x="15111" y="503279"/>
                  </a:cubicBezTo>
                  <a:cubicBezTo>
                    <a:pt x="5436" y="493603"/>
                    <a:pt x="0" y="480480"/>
                    <a:pt x="0" y="466797"/>
                  </a:cubicBezTo>
                  <a:lnTo>
                    <a:pt x="0" y="51594"/>
                  </a:lnTo>
                  <a:cubicBezTo>
                    <a:pt x="0" y="37910"/>
                    <a:pt x="5436" y="24787"/>
                    <a:pt x="15111" y="15111"/>
                  </a:cubicBezTo>
                  <a:cubicBezTo>
                    <a:pt x="24787" y="5436"/>
                    <a:pt x="37910" y="0"/>
                    <a:pt x="51594" y="0"/>
                  </a:cubicBezTo>
                  <a:close/>
                </a:path>
              </a:pathLst>
            </a:custGeom>
            <a:blipFill>
              <a:blip r:embed="rId3"/>
              <a:stretch>
                <a:fillRect l="-6897" t="0" r="-6897" b="0"/>
              </a:stretch>
            </a:blipFill>
            <a:ln w="19050" cap="rnd">
              <a:solidFill>
                <a:srgbClr val="45603E"/>
              </a:solidFill>
              <a:prstDash val="solid"/>
              <a:round/>
            </a:ln>
          </p:spPr>
        </p:sp>
      </p:grpSp>
      <p:sp>
        <p:nvSpPr>
          <p:cNvPr name="AutoShape 7" id="7"/>
          <p:cNvSpPr/>
          <p:nvPr/>
        </p:nvSpPr>
        <p:spPr>
          <a:xfrm>
            <a:off x="16155871" y="1019175"/>
            <a:ext cx="6142054" cy="0"/>
          </a:xfrm>
          <a:prstGeom prst="line">
            <a:avLst/>
          </a:prstGeom>
          <a:ln cap="flat" w="19050">
            <a:solidFill>
              <a:srgbClr val="FFFFFF"/>
            </a:solidFill>
            <a:prstDash val="solid"/>
            <a:headEnd type="none" len="sm" w="sm"/>
            <a:tailEnd type="none" len="sm" w="sm"/>
          </a:ln>
        </p:spPr>
      </p:sp>
    </p:spTree>
  </p:cSld>
  <p:clrMapOvr>
    <a:masterClrMapping/>
  </p:clrMapOvr>
</p:sld>
</file>

<file path=ppt/slides/slide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83416" r="0" b="-83416"/>
            </a:stretch>
          </a:blipFill>
        </p:spPr>
      </p:sp>
      <p:sp>
        <p:nvSpPr>
          <p:cNvPr name="AutoShape 3" id="3"/>
          <p:cNvSpPr/>
          <p:nvPr/>
        </p:nvSpPr>
        <p:spPr>
          <a:xfrm>
            <a:off x="-4509537" y="9267825"/>
            <a:ext cx="6142054" cy="0"/>
          </a:xfrm>
          <a:prstGeom prst="line">
            <a:avLst/>
          </a:prstGeom>
          <a:ln cap="flat" w="19050">
            <a:solidFill>
              <a:srgbClr val="FFFFFF"/>
            </a:solidFill>
            <a:prstDash val="solid"/>
            <a:headEnd type="none" len="sm" w="sm"/>
            <a:tailEnd type="none" len="sm" w="sm"/>
          </a:ln>
        </p:spPr>
      </p:sp>
      <p:sp>
        <p:nvSpPr>
          <p:cNvPr name="Freeform 4" id="4"/>
          <p:cNvSpPr/>
          <p:nvPr/>
        </p:nvSpPr>
        <p:spPr>
          <a:xfrm flipH="false" flipV="false" rot="0">
            <a:off x="10627275" y="1135243"/>
            <a:ext cx="6981218" cy="7148058"/>
          </a:xfrm>
          <a:custGeom>
            <a:avLst/>
            <a:gdLst/>
            <a:ahLst/>
            <a:cxnLst/>
            <a:rect r="r" b="b" t="t" l="l"/>
            <a:pathLst>
              <a:path h="7148058" w="6981218">
                <a:moveTo>
                  <a:pt x="0" y="0"/>
                </a:moveTo>
                <a:lnTo>
                  <a:pt x="6981219" y="0"/>
                </a:lnTo>
                <a:lnTo>
                  <a:pt x="6981219" y="7148058"/>
                </a:lnTo>
                <a:lnTo>
                  <a:pt x="0" y="7148058"/>
                </a:lnTo>
                <a:lnTo>
                  <a:pt x="0" y="0"/>
                </a:lnTo>
                <a:close/>
              </a:path>
            </a:pathLst>
          </a:custGeom>
          <a:blipFill>
            <a:blip r:embed="rId3"/>
            <a:stretch>
              <a:fillRect l="0" t="0" r="0" b="0"/>
            </a:stretch>
          </a:blipFill>
        </p:spPr>
      </p:sp>
      <p:sp>
        <p:nvSpPr>
          <p:cNvPr name="TextBox 5" id="5"/>
          <p:cNvSpPr txBox="true"/>
          <p:nvPr/>
        </p:nvSpPr>
        <p:spPr>
          <a:xfrm rot="0">
            <a:off x="871952" y="752475"/>
            <a:ext cx="7455120" cy="2111064"/>
          </a:xfrm>
          <a:prstGeom prst="rect">
            <a:avLst/>
          </a:prstGeom>
        </p:spPr>
        <p:txBody>
          <a:bodyPr anchor="t" rtlCol="false" tIns="0" lIns="0" bIns="0" rIns="0">
            <a:spAutoFit/>
          </a:bodyPr>
          <a:lstStyle/>
          <a:p>
            <a:pPr algn="ctr">
              <a:lnSpc>
                <a:spcPts val="7826"/>
              </a:lnSpc>
              <a:spcBef>
                <a:spcPct val="0"/>
              </a:spcBef>
            </a:pPr>
            <a:r>
              <a:rPr lang="en-US" b="true" sz="5590" spc="39">
                <a:solidFill>
                  <a:srgbClr val="D9D9D9"/>
                </a:solidFill>
                <a:latin typeface="Agrandir Medium"/>
                <a:ea typeface="Agrandir Medium"/>
                <a:cs typeface="Agrandir Medium"/>
                <a:sym typeface="Agrandir Medium"/>
              </a:rPr>
              <a:t>THE PLAN FOR THE VALLEYS (1964): </a:t>
            </a:r>
          </a:p>
        </p:txBody>
      </p:sp>
      <p:sp>
        <p:nvSpPr>
          <p:cNvPr name="TextBox 6" id="6"/>
          <p:cNvSpPr txBox="true"/>
          <p:nvPr/>
        </p:nvSpPr>
        <p:spPr>
          <a:xfrm rot="0">
            <a:off x="1028700" y="3527744"/>
            <a:ext cx="8492293" cy="3580130"/>
          </a:xfrm>
          <a:prstGeom prst="rect">
            <a:avLst/>
          </a:prstGeom>
        </p:spPr>
        <p:txBody>
          <a:bodyPr anchor="t" rtlCol="false" tIns="0" lIns="0" bIns="0" rIns="0">
            <a:spAutoFit/>
          </a:bodyPr>
          <a:lstStyle/>
          <a:p>
            <a:pPr algn="l" marL="496571" indent="-248285" lvl="1">
              <a:lnSpc>
                <a:spcPts val="3220"/>
              </a:lnSpc>
              <a:buFont typeface="Arial"/>
              <a:buChar char="•"/>
            </a:pPr>
            <a:r>
              <a:rPr lang="en-US" sz="2300" spc="75">
                <a:solidFill>
                  <a:srgbClr val="FFFFFF"/>
                </a:solidFill>
                <a:latin typeface="Open Sauce"/>
                <a:ea typeface="Open Sauce"/>
                <a:cs typeface="Open Sauce"/>
                <a:sym typeface="Open Sauce"/>
              </a:rPr>
              <a:t>Employed a method the termed "ecological determinism" to guide spatial design</a:t>
            </a:r>
          </a:p>
          <a:p>
            <a:pPr algn="l" marL="496571" indent="-248285" lvl="1">
              <a:lnSpc>
                <a:spcPts val="3220"/>
              </a:lnSpc>
              <a:buFont typeface="Arial"/>
              <a:buChar char="•"/>
            </a:pPr>
            <a:r>
              <a:rPr lang="en-US" sz="2300" spc="75">
                <a:solidFill>
                  <a:srgbClr val="FFFFFF"/>
                </a:solidFill>
                <a:latin typeface="Open Sauce"/>
                <a:ea typeface="Open Sauce"/>
                <a:cs typeface="Open Sauce"/>
                <a:sym typeface="Open Sauce"/>
              </a:rPr>
              <a:t>This process involved a rigorous inventory of natural processes,including hydrology, soils, geology, and meteorology, to identify optimal locations for both land development and conservation</a:t>
            </a:r>
          </a:p>
          <a:p>
            <a:pPr algn="l" marL="496571" indent="-248285" lvl="1">
              <a:lnSpc>
                <a:spcPts val="3220"/>
              </a:lnSpc>
              <a:buFont typeface="Arial"/>
              <a:buChar char="•"/>
            </a:pPr>
            <a:r>
              <a:rPr lang="en-US" sz="2300" spc="75">
                <a:solidFill>
                  <a:srgbClr val="FFFFFF"/>
                </a:solidFill>
                <a:latin typeface="Open Sauce"/>
                <a:ea typeface="Open Sauce"/>
                <a:cs typeface="Open Sauce"/>
                <a:sym typeface="Open Sauce"/>
              </a:rPr>
              <a:t>He used topographic and hydrological maps for zoning, preserving valley spaces and primary forests as "green infrastructure”. </a:t>
            </a:r>
          </a:p>
        </p:txBody>
      </p:sp>
    </p:spTree>
  </p:cSld>
  <p:clrMapOvr>
    <a:masterClrMapping/>
  </p:clrMapOvr>
</p:sld>
</file>

<file path=ppt/slides/slide7.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83416" r="0" b="-83416"/>
            </a:stretch>
          </a:blipFill>
        </p:spPr>
      </p:sp>
      <p:sp>
        <p:nvSpPr>
          <p:cNvPr name="AutoShape 3" id="3"/>
          <p:cNvSpPr/>
          <p:nvPr/>
        </p:nvSpPr>
        <p:spPr>
          <a:xfrm>
            <a:off x="-4509537" y="9267825"/>
            <a:ext cx="6142054" cy="0"/>
          </a:xfrm>
          <a:prstGeom prst="line">
            <a:avLst/>
          </a:prstGeom>
          <a:ln cap="flat" w="19050">
            <a:solidFill>
              <a:srgbClr val="FFFFFF"/>
            </a:solidFill>
            <a:prstDash val="solid"/>
            <a:headEnd type="none" len="sm" w="sm"/>
            <a:tailEnd type="none" len="sm" w="sm"/>
          </a:ln>
        </p:spPr>
      </p:sp>
      <p:sp>
        <p:nvSpPr>
          <p:cNvPr name="Freeform 4" id="4"/>
          <p:cNvSpPr/>
          <p:nvPr/>
        </p:nvSpPr>
        <p:spPr>
          <a:xfrm flipH="false" flipV="false" rot="0">
            <a:off x="9528961" y="3080653"/>
            <a:ext cx="8222950" cy="4895300"/>
          </a:xfrm>
          <a:custGeom>
            <a:avLst/>
            <a:gdLst/>
            <a:ahLst/>
            <a:cxnLst/>
            <a:rect r="r" b="b" t="t" l="l"/>
            <a:pathLst>
              <a:path h="4895300" w="8222950">
                <a:moveTo>
                  <a:pt x="0" y="0"/>
                </a:moveTo>
                <a:lnTo>
                  <a:pt x="8222950" y="0"/>
                </a:lnTo>
                <a:lnTo>
                  <a:pt x="8222950" y="4895300"/>
                </a:lnTo>
                <a:lnTo>
                  <a:pt x="0" y="4895300"/>
                </a:lnTo>
                <a:lnTo>
                  <a:pt x="0" y="0"/>
                </a:lnTo>
                <a:close/>
              </a:path>
            </a:pathLst>
          </a:custGeom>
          <a:blipFill>
            <a:blip r:embed="rId3"/>
            <a:stretch>
              <a:fillRect l="0" t="0" r="0" b="0"/>
            </a:stretch>
          </a:blipFill>
        </p:spPr>
      </p:sp>
      <p:sp>
        <p:nvSpPr>
          <p:cNvPr name="TextBox 5" id="5"/>
          <p:cNvSpPr txBox="true"/>
          <p:nvPr/>
        </p:nvSpPr>
        <p:spPr>
          <a:xfrm rot="0">
            <a:off x="1028700" y="752475"/>
            <a:ext cx="7455120" cy="2111064"/>
          </a:xfrm>
          <a:prstGeom prst="rect">
            <a:avLst/>
          </a:prstGeom>
        </p:spPr>
        <p:txBody>
          <a:bodyPr anchor="t" rtlCol="false" tIns="0" lIns="0" bIns="0" rIns="0">
            <a:spAutoFit/>
          </a:bodyPr>
          <a:lstStyle/>
          <a:p>
            <a:pPr algn="ctr">
              <a:lnSpc>
                <a:spcPts val="7826"/>
              </a:lnSpc>
              <a:spcBef>
                <a:spcPct val="0"/>
              </a:spcBef>
            </a:pPr>
            <a:r>
              <a:rPr lang="en-US" b="true" sz="5590" spc="39">
                <a:solidFill>
                  <a:srgbClr val="D9D9D9"/>
                </a:solidFill>
                <a:latin typeface="Agrandir Medium"/>
                <a:ea typeface="Agrandir Medium"/>
                <a:cs typeface="Agrandir Medium"/>
                <a:sym typeface="Agrandir Medium"/>
              </a:rPr>
              <a:t> </a:t>
            </a:r>
            <a:r>
              <a:rPr lang="en-US" b="true" sz="5590" spc="39">
                <a:solidFill>
                  <a:srgbClr val="D9D9D9"/>
                </a:solidFill>
                <a:latin typeface="Agrandir Medium"/>
                <a:ea typeface="Agrandir Medium"/>
                <a:cs typeface="Agrandir Medium"/>
                <a:sym typeface="Agrandir Medium"/>
              </a:rPr>
              <a:t>THE WOODLANDS (1970)</a:t>
            </a:r>
          </a:p>
        </p:txBody>
      </p:sp>
      <p:sp>
        <p:nvSpPr>
          <p:cNvPr name="TextBox 6" id="6"/>
          <p:cNvSpPr txBox="true"/>
          <p:nvPr/>
        </p:nvSpPr>
        <p:spPr>
          <a:xfrm rot="0">
            <a:off x="510113" y="3330368"/>
            <a:ext cx="8492293" cy="5180330"/>
          </a:xfrm>
          <a:prstGeom prst="rect">
            <a:avLst/>
          </a:prstGeom>
        </p:spPr>
        <p:txBody>
          <a:bodyPr anchor="t" rtlCol="false" tIns="0" lIns="0" bIns="0" rIns="0">
            <a:spAutoFit/>
          </a:bodyPr>
          <a:lstStyle/>
          <a:p>
            <a:pPr algn="l" marL="496571" indent="-248285" lvl="1">
              <a:lnSpc>
                <a:spcPts val="3220"/>
              </a:lnSpc>
              <a:buFont typeface="Arial"/>
              <a:buChar char="•"/>
            </a:pPr>
            <a:r>
              <a:rPr lang="en-US" sz="2300" spc="75">
                <a:solidFill>
                  <a:srgbClr val="FFFFFF"/>
                </a:solidFill>
                <a:latin typeface="Open Sauce"/>
                <a:ea typeface="Open Sauce"/>
                <a:cs typeface="Open Sauce"/>
                <a:sym typeface="Open Sauce"/>
              </a:rPr>
              <a:t>A project to plan a new urban community on the wetlands north of Houston, USA.</a:t>
            </a:r>
          </a:p>
          <a:p>
            <a:pPr algn="l">
              <a:lnSpc>
                <a:spcPts val="3220"/>
              </a:lnSpc>
            </a:pPr>
          </a:p>
          <a:p>
            <a:pPr algn="l" marL="496571" indent="-248285" lvl="1">
              <a:lnSpc>
                <a:spcPts val="3220"/>
              </a:lnSpc>
              <a:buFont typeface="Arial"/>
              <a:buChar char="•"/>
            </a:pPr>
            <a:r>
              <a:rPr lang="en-US" sz="2300" spc="75">
                <a:solidFill>
                  <a:srgbClr val="FFFFFF"/>
                </a:solidFill>
                <a:latin typeface="Open Sauce"/>
                <a:ea typeface="Open Sauce"/>
                <a:cs typeface="Open Sauce"/>
                <a:sym typeface="Open Sauce"/>
              </a:rPr>
              <a:t>McHarg identified the natural hydrological system as the area's backbone. He retained the existing ditches and vegetation to serve as an ecological drainage system, effectively mitigating surface runoff and controlling flooding.</a:t>
            </a:r>
          </a:p>
          <a:p>
            <a:pPr algn="l">
              <a:lnSpc>
                <a:spcPts val="3220"/>
              </a:lnSpc>
            </a:pPr>
          </a:p>
          <a:p>
            <a:pPr algn="l" marL="496571" indent="-248285" lvl="1">
              <a:lnSpc>
                <a:spcPts val="3220"/>
              </a:lnSpc>
              <a:buFont typeface="Arial"/>
              <a:buChar char="•"/>
            </a:pPr>
            <a:r>
              <a:rPr lang="en-US" sz="2300" spc="75">
                <a:solidFill>
                  <a:srgbClr val="FFFFFF"/>
                </a:solidFill>
                <a:latin typeface="Open Sauce"/>
                <a:ea typeface="Open Sauce"/>
                <a:cs typeface="Open Sauce"/>
                <a:sym typeface="Open Sauce"/>
              </a:rPr>
              <a:t>The design process employed the layer-cake mapping model to determine land suitability and address highly interconnected regional issues, such as aquifer recharge and flood mitigation.</a:t>
            </a:r>
          </a:p>
        </p:txBody>
      </p:sp>
    </p:spTree>
  </p:cSld>
  <p:clrMapOvr>
    <a:masterClrMapping/>
  </p:clrMapOvr>
</p:sld>
</file>

<file path=ppt/slides/slide8.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83416" r="0" b="-83416"/>
            </a:stretch>
          </a:blipFill>
        </p:spPr>
      </p:sp>
      <p:sp>
        <p:nvSpPr>
          <p:cNvPr name="TextBox 3" id="3"/>
          <p:cNvSpPr txBox="true"/>
          <p:nvPr/>
        </p:nvSpPr>
        <p:spPr>
          <a:xfrm rot="0">
            <a:off x="7870894" y="6340937"/>
            <a:ext cx="9301536" cy="3308282"/>
          </a:xfrm>
          <a:prstGeom prst="rect">
            <a:avLst/>
          </a:prstGeom>
        </p:spPr>
        <p:txBody>
          <a:bodyPr anchor="t" rtlCol="false" tIns="0" lIns="0" bIns="0" rIns="0">
            <a:spAutoFit/>
          </a:bodyPr>
          <a:lstStyle/>
          <a:p>
            <a:pPr algn="l">
              <a:lnSpc>
                <a:spcPts val="7942"/>
              </a:lnSpc>
            </a:pPr>
            <a:r>
              <a:rPr lang="en-US" b="true" sz="8188" spc="57">
                <a:solidFill>
                  <a:srgbClr val="D9D9D9"/>
                </a:solidFill>
                <a:latin typeface="Agrandir Medium"/>
                <a:ea typeface="Agrandir Medium"/>
                <a:cs typeface="Agrandir Medium"/>
                <a:sym typeface="Agrandir Medium"/>
              </a:rPr>
              <a:t>ROBERTO BURLE MARX (1909-1994)</a:t>
            </a:r>
          </a:p>
        </p:txBody>
      </p:sp>
      <p:sp>
        <p:nvSpPr>
          <p:cNvPr name="TextBox 4" id="4"/>
          <p:cNvSpPr txBox="true"/>
          <p:nvPr/>
        </p:nvSpPr>
        <p:spPr>
          <a:xfrm rot="0">
            <a:off x="8135402" y="2791004"/>
            <a:ext cx="9301536" cy="1480185"/>
          </a:xfrm>
          <a:prstGeom prst="rect">
            <a:avLst/>
          </a:prstGeom>
        </p:spPr>
        <p:txBody>
          <a:bodyPr anchor="t" rtlCol="false" tIns="0" lIns="0" bIns="0" rIns="0">
            <a:spAutoFit/>
          </a:bodyPr>
          <a:lstStyle/>
          <a:p>
            <a:pPr algn="l" marL="453392" indent="-226696" lvl="1">
              <a:lnSpc>
                <a:spcPts val="2940"/>
              </a:lnSpc>
              <a:buFont typeface="Arial"/>
              <a:buChar char="•"/>
            </a:pPr>
            <a:r>
              <a:rPr lang="en-US" sz="2100" spc="69">
                <a:solidFill>
                  <a:srgbClr val="FFFFFF"/>
                </a:solidFill>
                <a:latin typeface="Open Sauce"/>
                <a:ea typeface="Open Sauce"/>
                <a:cs typeface="Open Sauce"/>
                <a:sym typeface="Open Sauce"/>
              </a:rPr>
              <a:t> a Brazilian landscape architect, artist, and ecologist who introduced modernist landscape architecture to Brazil. A pioneer of rainforest conservation, he discovered and cultivated many plant species, some of which bear his name.</a:t>
            </a:r>
          </a:p>
        </p:txBody>
      </p:sp>
      <p:grpSp>
        <p:nvGrpSpPr>
          <p:cNvPr name="Group 5" id="5"/>
          <p:cNvGrpSpPr/>
          <p:nvPr/>
        </p:nvGrpSpPr>
        <p:grpSpPr>
          <a:xfrm rot="0">
            <a:off x="-581399" y="2129193"/>
            <a:ext cx="7502797" cy="8537789"/>
            <a:chOff x="0" y="0"/>
            <a:chExt cx="455549" cy="518390"/>
          </a:xfrm>
        </p:grpSpPr>
        <p:sp>
          <p:nvSpPr>
            <p:cNvPr name="Freeform 6" id="6"/>
            <p:cNvSpPr/>
            <p:nvPr/>
          </p:nvSpPr>
          <p:spPr>
            <a:xfrm flipH="false" flipV="false" rot="0">
              <a:off x="0" y="0"/>
              <a:ext cx="455549" cy="518390"/>
            </a:xfrm>
            <a:custGeom>
              <a:avLst/>
              <a:gdLst/>
              <a:ahLst/>
              <a:cxnLst/>
              <a:rect r="r" b="b" t="t" l="l"/>
              <a:pathLst>
                <a:path h="518390" w="455549">
                  <a:moveTo>
                    <a:pt x="51594" y="0"/>
                  </a:moveTo>
                  <a:lnTo>
                    <a:pt x="403955" y="0"/>
                  </a:lnTo>
                  <a:cubicBezTo>
                    <a:pt x="432449" y="0"/>
                    <a:pt x="455549" y="23099"/>
                    <a:pt x="455549" y="51594"/>
                  </a:cubicBezTo>
                  <a:lnTo>
                    <a:pt x="455549" y="466797"/>
                  </a:lnTo>
                  <a:cubicBezTo>
                    <a:pt x="455549" y="480480"/>
                    <a:pt x="450113" y="493603"/>
                    <a:pt x="440437" y="503279"/>
                  </a:cubicBezTo>
                  <a:cubicBezTo>
                    <a:pt x="430761" y="512955"/>
                    <a:pt x="417638" y="518390"/>
                    <a:pt x="403955" y="518390"/>
                  </a:cubicBezTo>
                  <a:lnTo>
                    <a:pt x="51594" y="518390"/>
                  </a:lnTo>
                  <a:cubicBezTo>
                    <a:pt x="37910" y="518390"/>
                    <a:pt x="24787" y="512955"/>
                    <a:pt x="15111" y="503279"/>
                  </a:cubicBezTo>
                  <a:cubicBezTo>
                    <a:pt x="5436" y="493603"/>
                    <a:pt x="0" y="480480"/>
                    <a:pt x="0" y="466797"/>
                  </a:cubicBezTo>
                  <a:lnTo>
                    <a:pt x="0" y="51594"/>
                  </a:lnTo>
                  <a:cubicBezTo>
                    <a:pt x="0" y="37910"/>
                    <a:pt x="5436" y="24787"/>
                    <a:pt x="15111" y="15111"/>
                  </a:cubicBezTo>
                  <a:cubicBezTo>
                    <a:pt x="24787" y="5436"/>
                    <a:pt x="37910" y="0"/>
                    <a:pt x="51594" y="0"/>
                  </a:cubicBezTo>
                  <a:close/>
                </a:path>
              </a:pathLst>
            </a:custGeom>
            <a:blipFill>
              <a:blip r:embed="rId3"/>
              <a:stretch>
                <a:fillRect l="0" t="-14238" r="0" b="-14238"/>
              </a:stretch>
            </a:blipFill>
            <a:ln w="19050" cap="rnd">
              <a:solidFill>
                <a:srgbClr val="45603E"/>
              </a:solidFill>
              <a:prstDash val="solid"/>
              <a:round/>
            </a:ln>
          </p:spPr>
        </p:sp>
      </p:grpSp>
      <p:sp>
        <p:nvSpPr>
          <p:cNvPr name="AutoShape 7" id="7"/>
          <p:cNvSpPr/>
          <p:nvPr/>
        </p:nvSpPr>
        <p:spPr>
          <a:xfrm>
            <a:off x="16155871" y="1019175"/>
            <a:ext cx="6142054" cy="0"/>
          </a:xfrm>
          <a:prstGeom prst="line">
            <a:avLst/>
          </a:prstGeom>
          <a:ln cap="flat" w="19050">
            <a:solidFill>
              <a:srgbClr val="FFFFFF"/>
            </a:solidFill>
            <a:prstDash val="solid"/>
            <a:headEnd type="none" len="sm" w="sm"/>
            <a:tailEnd type="none" len="sm" w="sm"/>
          </a:ln>
        </p:spPr>
      </p:sp>
    </p:spTree>
  </p:cSld>
  <p:clrMapOvr>
    <a:masterClrMapping/>
  </p:clrMapOvr>
</p:sld>
</file>

<file path=ppt/slides/slide9.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83416" r="0" b="-83416"/>
            </a:stretch>
          </a:blipFill>
        </p:spPr>
      </p:sp>
      <p:sp>
        <p:nvSpPr>
          <p:cNvPr name="AutoShape 3" id="3"/>
          <p:cNvSpPr/>
          <p:nvPr/>
        </p:nvSpPr>
        <p:spPr>
          <a:xfrm>
            <a:off x="-4509537" y="9267825"/>
            <a:ext cx="6142054" cy="0"/>
          </a:xfrm>
          <a:prstGeom prst="line">
            <a:avLst/>
          </a:prstGeom>
          <a:ln cap="flat" w="19050">
            <a:solidFill>
              <a:srgbClr val="FFFFFF"/>
            </a:solidFill>
            <a:prstDash val="solid"/>
            <a:headEnd type="none" len="sm" w="sm"/>
            <a:tailEnd type="none" len="sm" w="sm"/>
          </a:ln>
        </p:spPr>
      </p:sp>
      <p:sp>
        <p:nvSpPr>
          <p:cNvPr name="Freeform 4" id="4"/>
          <p:cNvSpPr/>
          <p:nvPr/>
        </p:nvSpPr>
        <p:spPr>
          <a:xfrm flipH="false" flipV="false" rot="0">
            <a:off x="10627275" y="1135243"/>
            <a:ext cx="6981218" cy="7148058"/>
          </a:xfrm>
          <a:custGeom>
            <a:avLst/>
            <a:gdLst/>
            <a:ahLst/>
            <a:cxnLst/>
            <a:rect r="r" b="b" t="t" l="l"/>
            <a:pathLst>
              <a:path h="7148058" w="6981218">
                <a:moveTo>
                  <a:pt x="0" y="0"/>
                </a:moveTo>
                <a:lnTo>
                  <a:pt x="6981219" y="0"/>
                </a:lnTo>
                <a:lnTo>
                  <a:pt x="6981219" y="7148058"/>
                </a:lnTo>
                <a:lnTo>
                  <a:pt x="0" y="7148058"/>
                </a:lnTo>
                <a:lnTo>
                  <a:pt x="0" y="0"/>
                </a:lnTo>
                <a:close/>
              </a:path>
            </a:pathLst>
          </a:custGeom>
          <a:blipFill>
            <a:blip r:embed="rId3"/>
            <a:stretch>
              <a:fillRect l="-1808" t="0" r="-1808" b="0"/>
            </a:stretch>
          </a:blipFill>
        </p:spPr>
      </p:sp>
      <p:sp>
        <p:nvSpPr>
          <p:cNvPr name="TextBox 5" id="5"/>
          <p:cNvSpPr txBox="true"/>
          <p:nvPr/>
        </p:nvSpPr>
        <p:spPr>
          <a:xfrm rot="0">
            <a:off x="860054" y="621376"/>
            <a:ext cx="8829585" cy="4087896"/>
          </a:xfrm>
          <a:prstGeom prst="rect">
            <a:avLst/>
          </a:prstGeom>
        </p:spPr>
        <p:txBody>
          <a:bodyPr anchor="t" rtlCol="false" tIns="0" lIns="0" bIns="0" rIns="0">
            <a:spAutoFit/>
          </a:bodyPr>
          <a:lstStyle/>
          <a:p>
            <a:pPr algn="ctr">
              <a:lnSpc>
                <a:spcPts val="7826"/>
              </a:lnSpc>
              <a:spcBef>
                <a:spcPct val="0"/>
              </a:spcBef>
            </a:pPr>
            <a:r>
              <a:rPr lang="en-US" b="true" sz="5590" spc="39">
                <a:solidFill>
                  <a:srgbClr val="D9D9D9"/>
                </a:solidFill>
                <a:latin typeface="Agrandir Medium"/>
                <a:ea typeface="Agrandir Medium"/>
                <a:cs typeface="Agrandir Medium"/>
                <a:sym typeface="Agrandir Medium"/>
              </a:rPr>
              <a:t>SÍTIO ROB</a:t>
            </a:r>
            <a:r>
              <a:rPr lang="en-US" b="true" sz="5590" spc="39">
                <a:solidFill>
                  <a:srgbClr val="D9D9D9"/>
                </a:solidFill>
                <a:latin typeface="Agrandir Medium"/>
                <a:ea typeface="Agrandir Medium"/>
                <a:cs typeface="Agrandir Medium"/>
                <a:sym typeface="Agrandir Medium"/>
              </a:rPr>
              <a:t>ERTO BURLE MARX (RIO DE JANEIRO, BRAZIL):</a:t>
            </a:r>
          </a:p>
          <a:p>
            <a:pPr algn="ctr">
              <a:lnSpc>
                <a:spcPts val="7826"/>
              </a:lnSpc>
              <a:spcBef>
                <a:spcPct val="0"/>
              </a:spcBef>
            </a:pPr>
          </a:p>
        </p:txBody>
      </p:sp>
      <p:sp>
        <p:nvSpPr>
          <p:cNvPr name="TextBox 6" id="6"/>
          <p:cNvSpPr txBox="true"/>
          <p:nvPr/>
        </p:nvSpPr>
        <p:spPr>
          <a:xfrm rot="0">
            <a:off x="1028700" y="4107597"/>
            <a:ext cx="8492293" cy="4780280"/>
          </a:xfrm>
          <a:prstGeom prst="rect">
            <a:avLst/>
          </a:prstGeom>
        </p:spPr>
        <p:txBody>
          <a:bodyPr anchor="t" rtlCol="false" tIns="0" lIns="0" bIns="0" rIns="0">
            <a:spAutoFit/>
          </a:bodyPr>
          <a:lstStyle/>
          <a:p>
            <a:pPr algn="l" marL="496571" indent="-248285" lvl="1">
              <a:lnSpc>
                <a:spcPts val="3220"/>
              </a:lnSpc>
              <a:buFont typeface="Arial"/>
              <a:buChar char="•"/>
            </a:pPr>
            <a:r>
              <a:rPr lang="en-US" sz="2300" spc="75">
                <a:solidFill>
                  <a:srgbClr val="FFFFFF"/>
                </a:solidFill>
                <a:latin typeface="Open Sauce"/>
                <a:ea typeface="Open Sauce"/>
                <a:cs typeface="Open Sauce"/>
                <a:sym typeface="Open Sauce"/>
              </a:rPr>
              <a:t>His own vast estate</a:t>
            </a:r>
            <a:r>
              <a:rPr lang="en-US" sz="2300" spc="75">
                <a:solidFill>
                  <a:srgbClr val="FFFFFF"/>
                </a:solidFill>
                <a:latin typeface="Open Sauce"/>
                <a:ea typeface="Open Sauce"/>
                <a:cs typeface="Open Sauce"/>
                <a:sym typeface="Open Sauce"/>
              </a:rPr>
              <a:t> (now a UNESCO World Heritage Site), where he cultivated and studied over 3,500 species of tropical plants.</a:t>
            </a:r>
          </a:p>
          <a:p>
            <a:pPr algn="l" marL="496571" indent="-248285" lvl="1">
              <a:lnSpc>
                <a:spcPts val="3220"/>
              </a:lnSpc>
              <a:buFont typeface="Arial"/>
              <a:buChar char="•"/>
            </a:pPr>
            <a:r>
              <a:rPr lang="en-US" sz="2300" spc="75">
                <a:solidFill>
                  <a:srgbClr val="FFFFFF"/>
                </a:solidFill>
                <a:latin typeface="Open Sauce"/>
                <a:ea typeface="Open Sauce"/>
                <a:cs typeface="Open Sauce"/>
                <a:sym typeface="Open Sauce"/>
              </a:rPr>
              <a:t>"living ecological laboratory."</a:t>
            </a:r>
          </a:p>
          <a:p>
            <a:pPr algn="l" marL="496571" indent="-248285" lvl="1">
              <a:lnSpc>
                <a:spcPts val="3220"/>
              </a:lnSpc>
              <a:buFont typeface="Arial"/>
              <a:buChar char="•"/>
            </a:pPr>
            <a:r>
              <a:rPr lang="en-US" sz="2300" spc="75">
                <a:solidFill>
                  <a:srgbClr val="FFFFFF"/>
                </a:solidFill>
                <a:latin typeface="Open Sauce"/>
                <a:ea typeface="Open Sauce"/>
                <a:cs typeface="Open Sauce"/>
                <a:sym typeface="Open Sauce"/>
              </a:rPr>
              <a:t>At a time when Brazilian landscape architecture was dominated by exotic species imported from Europe, Burle Marx completely transformed the prevailing ideology by pioneering the preservation of native tropical flora. </a:t>
            </a:r>
          </a:p>
          <a:p>
            <a:pPr algn="l" marL="496571" indent="-248285" lvl="1">
              <a:lnSpc>
                <a:spcPts val="3220"/>
              </a:lnSpc>
              <a:buFont typeface="Arial"/>
              <a:buChar char="•"/>
            </a:pPr>
            <a:r>
              <a:rPr lang="en-US" sz="2300" spc="75">
                <a:solidFill>
                  <a:srgbClr val="FFFFFF"/>
                </a:solidFill>
                <a:latin typeface="Open Sauce"/>
                <a:ea typeface="Open Sauce"/>
                <a:cs typeface="Open Sauce"/>
                <a:sym typeface="Open Sauce"/>
              </a:rPr>
              <a:t>The form of the urban area is entirely molded and defined by this void, creating a truly organic structure.</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DAHP59H9BuQ</dc:identifier>
  <dcterms:modified xsi:type="dcterms:W3CDTF">2011-08-01T06:04:30Z</dcterms:modified>
  <cp:revision>1</cp:revision>
  <dc:title>Dark Green and White Bold Modern Botanical Ecosystem Presentation</dc:title>
</cp:coreProperties>
</file>