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1" r:id="rId2"/>
    <p:sldId id="272" r:id="rId3"/>
    <p:sldId id="273" r:id="rId4"/>
    <p:sldId id="274"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Brittany" panose="020B0604020202020204" charset="0"/>
      <p:regular r:id="rId21"/>
    </p:embeddedFont>
    <p:embeddedFont>
      <p:font typeface="Canva Sans" panose="020B0604020202020204" charset="0"/>
      <p:regular r:id="rId22"/>
    </p:embeddedFont>
    <p:embeddedFont>
      <p:font typeface="Hammersmith One" panose="02010703030501060504" pitchFamily="2" charset="0"/>
      <p:regular r:id="rId23"/>
    </p:embeddedFont>
    <p:embeddedFont>
      <p:font typeface="Noto Sans" panose="020B0502040504020204" pitchFamily="34" charset="0"/>
      <p:regular r:id="rId24"/>
    </p:embeddedFont>
    <p:embeddedFont>
      <p:font typeface="Noto Sans Bold" panose="020B0802040504020204" charset="0"/>
      <p:regular r:id="rId25"/>
    </p:embeddedFont>
    <p:embeddedFont>
      <p:font typeface="Segoe UI Symbol" panose="020B0502040204020203" pitchFamily="3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B73495-2709-46CE-8698-57B3EF3CB392}" v="2" dt="2026-08-05T13:11:02.1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6" d="100"/>
          <a:sy n="56" d="100"/>
        </p:scale>
        <p:origin x="37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 Nguyễn" userId="5a25f3c3b65f8b44" providerId="LiveId" clId="{4C95C6AC-E032-40BA-BADD-87F35D338F67}"/>
    <pc:docChg chg="undo custSel addSld delSld modSld sldOrd">
      <pc:chgData name="Vi Nguyễn" userId="5a25f3c3b65f8b44" providerId="LiveId" clId="{4C95C6AC-E032-40BA-BADD-87F35D338F67}" dt="2026-08-05T13:12:25.407" v="25" actId="20577"/>
      <pc:docMkLst>
        <pc:docMk/>
      </pc:docMkLst>
      <pc:sldChg chg="ord">
        <pc:chgData name="Vi Nguyễn" userId="5a25f3c3b65f8b44" providerId="LiveId" clId="{4C95C6AC-E032-40BA-BADD-87F35D338F67}" dt="2026-08-04T10:21:03.444" v="4"/>
        <pc:sldMkLst>
          <pc:docMk/>
          <pc:sldMk cId="0" sldId="256"/>
        </pc:sldMkLst>
      </pc:sldChg>
      <pc:sldChg chg="modSp add mod">
        <pc:chgData name="Vi Nguyễn" userId="5a25f3c3b65f8b44" providerId="LiveId" clId="{4C95C6AC-E032-40BA-BADD-87F35D338F67}" dt="2026-08-05T13:11:24.364" v="20" actId="20577"/>
        <pc:sldMkLst>
          <pc:docMk/>
          <pc:sldMk cId="4163365415" sldId="271"/>
        </pc:sldMkLst>
        <pc:spChg chg="mod">
          <ac:chgData name="Vi Nguyễn" userId="5a25f3c3b65f8b44" providerId="LiveId" clId="{4C95C6AC-E032-40BA-BADD-87F35D338F67}" dt="2026-08-05T13:09:03.154" v="8" actId="20577"/>
          <ac:spMkLst>
            <pc:docMk/>
            <pc:sldMk cId="4163365415" sldId="271"/>
            <ac:spMk id="20" creationId="{00000000-0000-0000-0000-000000000000}"/>
          </ac:spMkLst>
        </pc:spChg>
        <pc:graphicFrameChg chg="modGraphic">
          <ac:chgData name="Vi Nguyễn" userId="5a25f3c3b65f8b44" providerId="LiveId" clId="{4C95C6AC-E032-40BA-BADD-87F35D338F67}" dt="2026-08-05T13:10:55.267" v="15" actId="20577"/>
          <ac:graphicFrameMkLst>
            <pc:docMk/>
            <pc:sldMk cId="4163365415" sldId="271"/>
            <ac:graphicFrameMk id="11" creationId="{00000000-0000-0000-0000-000000000000}"/>
          </ac:graphicFrameMkLst>
        </pc:graphicFrameChg>
        <pc:graphicFrameChg chg="modGraphic">
          <ac:chgData name="Vi Nguyễn" userId="5a25f3c3b65f8b44" providerId="LiveId" clId="{4C95C6AC-E032-40BA-BADD-87F35D338F67}" dt="2026-08-05T13:10:56.948" v="16" actId="20577"/>
          <ac:graphicFrameMkLst>
            <pc:docMk/>
            <pc:sldMk cId="4163365415" sldId="271"/>
            <ac:graphicFrameMk id="12" creationId="{00000000-0000-0000-0000-000000000000}"/>
          </ac:graphicFrameMkLst>
        </pc:graphicFrameChg>
        <pc:graphicFrameChg chg="mod modGraphic">
          <ac:chgData name="Vi Nguyễn" userId="5a25f3c3b65f8b44" providerId="LiveId" clId="{4C95C6AC-E032-40BA-BADD-87F35D338F67}" dt="2026-08-05T13:11:24.364" v="20" actId="20577"/>
          <ac:graphicFrameMkLst>
            <pc:docMk/>
            <pc:sldMk cId="4163365415" sldId="271"/>
            <ac:graphicFrameMk id="16" creationId="{00000000-0000-0000-0000-000000000000}"/>
          </ac:graphicFrameMkLst>
        </pc:graphicFrameChg>
      </pc:sldChg>
      <pc:sldChg chg="add del">
        <pc:chgData name="Vi Nguyễn" userId="5a25f3c3b65f8b44" providerId="LiveId" clId="{4C95C6AC-E032-40BA-BADD-87F35D338F67}" dt="2026-08-04T10:19:03.491" v="1" actId="2890"/>
        <pc:sldMkLst>
          <pc:docMk/>
          <pc:sldMk cId="4165239768" sldId="271"/>
        </pc:sldMkLst>
      </pc:sldChg>
      <pc:sldChg chg="add del replId">
        <pc:chgData name="Vi Nguyễn" userId="5a25f3c3b65f8b44" providerId="LiveId" clId="{4C95C6AC-E032-40BA-BADD-87F35D338F67}" dt="2026-08-04T10:19:03.491" v="1" actId="2890"/>
        <pc:sldMkLst>
          <pc:docMk/>
          <pc:sldMk cId="2906001981" sldId="272"/>
        </pc:sldMkLst>
      </pc:sldChg>
      <pc:sldChg chg="modSp add mod">
        <pc:chgData name="Vi Nguyễn" userId="5a25f3c3b65f8b44" providerId="LiveId" clId="{4C95C6AC-E032-40BA-BADD-87F35D338F67}" dt="2026-08-05T13:12:25.407" v="25" actId="20577"/>
        <pc:sldMkLst>
          <pc:docMk/>
          <pc:sldMk cId="3721359861" sldId="272"/>
        </pc:sldMkLst>
        <pc:graphicFrameChg chg="modGraphic">
          <ac:chgData name="Vi Nguyễn" userId="5a25f3c3b65f8b44" providerId="LiveId" clId="{4C95C6AC-E032-40BA-BADD-87F35D338F67}" dt="2026-08-05T13:12:25.407" v="25" actId="20577"/>
          <ac:graphicFrameMkLst>
            <pc:docMk/>
            <pc:sldMk cId="3721359861" sldId="272"/>
            <ac:graphicFrameMk id="5" creationId="{00000000-0000-0000-0000-000000000000}"/>
          </ac:graphicFrameMkLst>
        </pc:graphicFrameChg>
      </pc:sldChg>
      <pc:sldChg chg="add">
        <pc:chgData name="Vi Nguyễn" userId="5a25f3c3b65f8b44" providerId="LiveId" clId="{4C95C6AC-E032-40BA-BADD-87F35D338F67}" dt="2026-08-04T10:21:01.186" v="2"/>
        <pc:sldMkLst>
          <pc:docMk/>
          <pc:sldMk cId="3073633828" sldId="273"/>
        </pc:sldMkLst>
      </pc:sldChg>
      <pc:sldChg chg="add del replId">
        <pc:chgData name="Vi Nguyễn" userId="5a25f3c3b65f8b44" providerId="LiveId" clId="{4C95C6AC-E032-40BA-BADD-87F35D338F67}" dt="2026-08-04T10:19:03.491" v="1" actId="2890"/>
        <pc:sldMkLst>
          <pc:docMk/>
          <pc:sldMk cId="4004506440" sldId="273"/>
        </pc:sldMkLst>
      </pc:sldChg>
      <pc:sldChg chg="add">
        <pc:chgData name="Vi Nguyễn" userId="5a25f3c3b65f8b44" providerId="LiveId" clId="{4C95C6AC-E032-40BA-BADD-87F35D338F67}" dt="2026-08-04T10:21:01.186" v="2"/>
        <pc:sldMkLst>
          <pc:docMk/>
          <pc:sldMk cId="50940096" sldId="274"/>
        </pc:sldMkLst>
      </pc:sldChg>
      <pc:sldChg chg="add del replId">
        <pc:chgData name="Vi Nguyễn" userId="5a25f3c3b65f8b44" providerId="LiveId" clId="{4C95C6AC-E032-40BA-BADD-87F35D338F67}" dt="2026-08-04T10:19:03.491" v="1" actId="2890"/>
        <pc:sldMkLst>
          <pc:docMk/>
          <pc:sldMk cId="409697553" sldId="274"/>
        </pc:sldMkLst>
      </pc:sldChg>
      <pc:sldChg chg="add del replId">
        <pc:chgData name="Vi Nguyễn" userId="5a25f3c3b65f8b44" providerId="LiveId" clId="{4C95C6AC-E032-40BA-BADD-87F35D338F67}" dt="2026-08-04T10:19:03.491" v="1" actId="2890"/>
        <pc:sldMkLst>
          <pc:docMk/>
          <pc:sldMk cId="1412778157" sldId="275"/>
        </pc:sldMkLst>
      </pc:sldChg>
      <pc:sldChg chg="add del replId">
        <pc:chgData name="Vi Nguyễn" userId="5a25f3c3b65f8b44" providerId="LiveId" clId="{4C95C6AC-E032-40BA-BADD-87F35D338F67}" dt="2026-08-04T10:19:03.491" v="1" actId="2890"/>
        <pc:sldMkLst>
          <pc:docMk/>
          <pc:sldMk cId="1771135220" sldId="276"/>
        </pc:sldMkLst>
      </pc:sldChg>
      <pc:sldChg chg="add del replId">
        <pc:chgData name="Vi Nguyễn" userId="5a25f3c3b65f8b44" providerId="LiveId" clId="{4C95C6AC-E032-40BA-BADD-87F35D338F67}" dt="2026-08-04T10:19:03.491" v="1" actId="2890"/>
        <pc:sldMkLst>
          <pc:docMk/>
          <pc:sldMk cId="632124739" sldId="277"/>
        </pc:sldMkLst>
      </pc:sldChg>
      <pc:sldChg chg="add del replId">
        <pc:chgData name="Vi Nguyễn" userId="5a25f3c3b65f8b44" providerId="LiveId" clId="{4C95C6AC-E032-40BA-BADD-87F35D338F67}" dt="2026-08-04T10:19:03.491" v="1" actId="2890"/>
        <pc:sldMkLst>
          <pc:docMk/>
          <pc:sldMk cId="415092459" sldId="278"/>
        </pc:sldMkLst>
      </pc:sldChg>
      <pc:sldChg chg="add del replId">
        <pc:chgData name="Vi Nguyễn" userId="5a25f3c3b65f8b44" providerId="LiveId" clId="{4C95C6AC-E032-40BA-BADD-87F35D338F67}" dt="2026-08-04T10:19:03.491" v="1" actId="2890"/>
        <pc:sldMkLst>
          <pc:docMk/>
          <pc:sldMk cId="2358033370" sldId="279"/>
        </pc:sldMkLst>
      </pc:sldChg>
      <pc:sldChg chg="add del replId">
        <pc:chgData name="Vi Nguyễn" userId="5a25f3c3b65f8b44" providerId="LiveId" clId="{4C95C6AC-E032-40BA-BADD-87F35D338F67}" dt="2026-08-04T10:19:03.491" v="1" actId="2890"/>
        <pc:sldMkLst>
          <pc:docMk/>
          <pc:sldMk cId="226331543" sldId="280"/>
        </pc:sldMkLst>
      </pc:sldChg>
      <pc:sldChg chg="add del replId">
        <pc:chgData name="Vi Nguyễn" userId="5a25f3c3b65f8b44" providerId="LiveId" clId="{4C95C6AC-E032-40BA-BADD-87F35D338F67}" dt="2026-08-04T10:19:03.491" v="1" actId="2890"/>
        <pc:sldMkLst>
          <pc:docMk/>
          <pc:sldMk cId="883811821" sldId="281"/>
        </pc:sldMkLst>
      </pc:sldChg>
      <pc:sldChg chg="add del replId">
        <pc:chgData name="Vi Nguyễn" userId="5a25f3c3b65f8b44" providerId="LiveId" clId="{4C95C6AC-E032-40BA-BADD-87F35D338F67}" dt="2026-08-04T10:19:03.491" v="1" actId="2890"/>
        <pc:sldMkLst>
          <pc:docMk/>
          <pc:sldMk cId="836344308" sldId="282"/>
        </pc:sldMkLst>
      </pc:sldChg>
      <pc:sldChg chg="add del replId">
        <pc:chgData name="Vi Nguyễn" userId="5a25f3c3b65f8b44" providerId="LiveId" clId="{4C95C6AC-E032-40BA-BADD-87F35D338F67}" dt="2026-08-04T10:19:03.491" v="1" actId="2890"/>
        <pc:sldMkLst>
          <pc:docMk/>
          <pc:sldMk cId="866239648" sldId="283"/>
        </pc:sldMkLst>
      </pc:sldChg>
      <pc:sldChg chg="add del replId">
        <pc:chgData name="Vi Nguyễn" userId="5a25f3c3b65f8b44" providerId="LiveId" clId="{4C95C6AC-E032-40BA-BADD-87F35D338F67}" dt="2026-08-04T10:19:03.491" v="1" actId="2890"/>
        <pc:sldMkLst>
          <pc:docMk/>
          <pc:sldMk cId="3790016271" sldId="284"/>
        </pc:sldMkLst>
      </pc:sldChg>
      <pc:sldChg chg="add del replId">
        <pc:chgData name="Vi Nguyễn" userId="5a25f3c3b65f8b44" providerId="LiveId" clId="{4C95C6AC-E032-40BA-BADD-87F35D338F67}" dt="2026-08-04T10:19:03.491" v="1" actId="2890"/>
        <pc:sldMkLst>
          <pc:docMk/>
          <pc:sldMk cId="137433060" sldId="28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com/search?q=http://www.udla.edu.co/revistas/index.php/amazonia-investiga" TargetMode="External"/><Relationship Id="rId2" Type="http://schemas.openxmlformats.org/officeDocument/2006/relationships/hyperlink" Target="https://www.google.com/search?q=https://doi.org/10.1016/j.ssaho.2019.100001"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32534" y="611155"/>
            <a:ext cx="10812141" cy="1497718"/>
          </a:xfrm>
          <a:prstGeom prst="rect">
            <a:avLst/>
          </a:prstGeom>
        </p:spPr>
        <p:txBody>
          <a:bodyPr wrap="square">
            <a:spAutoFit/>
          </a:bodyPr>
          <a:lstStyle/>
          <a:p>
            <a:pPr algn="ctr">
              <a:lnSpc>
                <a:spcPct val="115000"/>
              </a:lnSpc>
            </a:pPr>
            <a:endParaRPr lang="en-GB" sz="27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GB" sz="2700" b="1" dirty="0">
                <a:latin typeface="Calibri" panose="020F0502020204030204" pitchFamily="34" charset="0"/>
                <a:ea typeface="Calibri" panose="020F0502020204030204" pitchFamily="34" charset="0"/>
                <a:cs typeface="Times New Roman" panose="02020603050405020304" pitchFamily="18" charset="0"/>
              </a:rPr>
              <a:t>COURSEWORK COVERSHEET AND RECEIPT</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GB" sz="2700" b="1" dirty="0">
                <a:latin typeface="Calibri" panose="020F0502020204030204" pitchFamily="34" charset="0"/>
                <a:ea typeface="Calibri" panose="020F0502020204030204" pitchFamily="34" charset="0"/>
                <a:cs typeface="Times New Roman" panose="02020603050405020304" pitchFamily="18" charset="0"/>
              </a:rPr>
              <a:t>(This form must be completed and attached to all assessed coursework)</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p:cNvGraphicFramePr>
            <a:graphicFrameLocks noGrp="1"/>
          </p:cNvGraphicFramePr>
          <p:nvPr/>
        </p:nvGraphicFramePr>
        <p:xfrm>
          <a:off x="1385012" y="2547778"/>
          <a:ext cx="9043036" cy="1039432"/>
        </p:xfrm>
        <a:graphic>
          <a:graphicData uri="http://schemas.openxmlformats.org/drawingml/2006/table">
            <a:tbl>
              <a:tblPr/>
              <a:tblGrid>
                <a:gridCol w="2100263">
                  <a:extLst>
                    <a:ext uri="{9D8B030D-6E8A-4147-A177-3AD203B41FA5}">
                      <a16:colId xmlns:a16="http://schemas.microsoft.com/office/drawing/2014/main" val="20000"/>
                    </a:ext>
                  </a:extLst>
                </a:gridCol>
                <a:gridCol w="2436495">
                  <a:extLst>
                    <a:ext uri="{9D8B030D-6E8A-4147-A177-3AD203B41FA5}">
                      <a16:colId xmlns:a16="http://schemas.microsoft.com/office/drawing/2014/main" val="20001"/>
                    </a:ext>
                  </a:extLst>
                </a:gridCol>
                <a:gridCol w="1698308">
                  <a:extLst>
                    <a:ext uri="{9D8B030D-6E8A-4147-A177-3AD203B41FA5}">
                      <a16:colId xmlns:a16="http://schemas.microsoft.com/office/drawing/2014/main" val="20002"/>
                    </a:ext>
                  </a:extLst>
                </a:gridCol>
                <a:gridCol w="2807970">
                  <a:extLst>
                    <a:ext uri="{9D8B030D-6E8A-4147-A177-3AD203B41FA5}">
                      <a16:colId xmlns:a16="http://schemas.microsoft.com/office/drawing/2014/main" val="20003"/>
                    </a:ext>
                  </a:extLst>
                </a:gridCol>
              </a:tblGrid>
              <a:tr h="461010">
                <a:tc>
                  <a:txBody>
                    <a:bodyPr/>
                    <a:lstStyle/>
                    <a:p>
                      <a:pPr marL="120650" algn="ctr">
                        <a:lnSpc>
                          <a:spcPct val="115000"/>
                        </a:lnSpc>
                        <a:spcAft>
                          <a:spcPts val="0"/>
                        </a:spcAft>
                      </a:pPr>
                      <a:r>
                        <a:rPr lang="en-GB" sz="1500" b="1" dirty="0">
                          <a:effectLst/>
                          <a:latin typeface="Calibri" panose="020F0502020204030204" pitchFamily="34" charset="0"/>
                          <a:ea typeface="Calibri" panose="020F0502020204030204" pitchFamily="34" charset="0"/>
                          <a:cs typeface="Times New Roman" panose="02020603050405020304" pitchFamily="18" charset="0"/>
                        </a:rPr>
                        <a:t>BCUIC ID Number:</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172036 </a:t>
                      </a: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1000"/>
                        </a:spcAft>
                      </a:pPr>
                      <a:r>
                        <a:rPr lang="en-GB" sz="17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561404">
                <a:tc>
                  <a:txBody>
                    <a:bodyPr/>
                    <a:lstStyle/>
                    <a:p>
                      <a:pPr algn="ctr">
                        <a:lnSpc>
                          <a:spcPct val="100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First Name:</a:t>
                      </a:r>
                    </a:p>
                    <a:p>
                      <a:pPr algn="ctr">
                        <a:lnSpc>
                          <a:spcPct val="100000"/>
                        </a:lnSpc>
                        <a:spcAft>
                          <a:spcPts val="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(PLEASE USE BLOCK CAPITALS)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 PHUONG VI </a:t>
                      </a: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Family Name:</a:t>
                      </a:r>
                    </a:p>
                    <a:p>
                      <a:pPr algn="ctr">
                        <a:lnSpc>
                          <a:spcPct val="115000"/>
                        </a:lnSpc>
                        <a:spcAft>
                          <a:spcPts val="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(PLEASE USE BLOCK CAPITALS)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NGUYEN </a:t>
                      </a: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768011832"/>
              </p:ext>
            </p:extLst>
          </p:nvPr>
        </p:nvGraphicFramePr>
        <p:xfrm>
          <a:off x="1381433" y="4316782"/>
          <a:ext cx="5390070" cy="1036131"/>
        </p:xfrm>
        <a:graphic>
          <a:graphicData uri="http://schemas.openxmlformats.org/drawingml/2006/table">
            <a:tbl>
              <a:tblPr firstRow="1" firstCol="1" bandRow="1"/>
              <a:tblGrid>
                <a:gridCol w="340572">
                  <a:extLst>
                    <a:ext uri="{9D8B030D-6E8A-4147-A177-3AD203B41FA5}">
                      <a16:colId xmlns:a16="http://schemas.microsoft.com/office/drawing/2014/main" val="20000"/>
                    </a:ext>
                  </a:extLst>
                </a:gridCol>
                <a:gridCol w="5049498">
                  <a:extLst>
                    <a:ext uri="{9D8B030D-6E8A-4147-A177-3AD203B41FA5}">
                      <a16:colId xmlns:a16="http://schemas.microsoft.com/office/drawing/2014/main" val="20001"/>
                    </a:ext>
                  </a:extLst>
                </a:gridCol>
              </a:tblGrid>
              <a:tr h="24746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x</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Art &amp; Design</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Law</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Business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Technology, Engineering and Built Environment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1"/>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r h="293751">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535353850"/>
              </p:ext>
            </p:extLst>
          </p:nvPr>
        </p:nvGraphicFramePr>
        <p:xfrm>
          <a:off x="6732567" y="4104581"/>
          <a:ext cx="5925820" cy="1299022"/>
        </p:xfrm>
        <a:graphic>
          <a:graphicData uri="http://schemas.openxmlformats.org/drawingml/2006/table">
            <a:tbl>
              <a:tblPr firstRow="1" firstCol="1" bandRow="1"/>
              <a:tblGrid>
                <a:gridCol w="389890">
                  <a:extLst>
                    <a:ext uri="{9D8B030D-6E8A-4147-A177-3AD203B41FA5}">
                      <a16:colId xmlns:a16="http://schemas.microsoft.com/office/drawing/2014/main" val="20000"/>
                    </a:ext>
                  </a:extLst>
                </a:gridCol>
                <a:gridCol w="5535930">
                  <a:extLst>
                    <a:ext uri="{9D8B030D-6E8A-4147-A177-3AD203B41FA5}">
                      <a16:colId xmlns:a16="http://schemas.microsoft.com/office/drawing/2014/main" val="20001"/>
                    </a:ext>
                  </a:extLst>
                </a:gridCol>
              </a:tblGrid>
              <a:tr h="24746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Business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Economics and Finance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Accountancy and Finance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Marketing, Advertising and PR</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Technology, Engineering and Built Environment</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1"/>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r h="309182">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4"/>
                  </a:ext>
                </a:extLst>
              </a:tr>
            </a:tbl>
          </a:graphicData>
        </a:graphic>
      </p:graphicFrame>
      <p:sp>
        <p:nvSpPr>
          <p:cNvPr id="14" name="Rectangle 2"/>
          <p:cNvSpPr>
            <a:spLocks noChangeArrowheads="1"/>
          </p:cNvSpPr>
          <p:nvPr/>
        </p:nvSpPr>
        <p:spPr bwMode="auto">
          <a:xfrm>
            <a:off x="518987" y="3690955"/>
            <a:ext cx="2977977"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lvl1pPr indent="457200" eaLnBrk="0" fontAlgn="base" hangingPunct="0">
              <a:spcBef>
                <a:spcPct val="0"/>
              </a:spcBef>
              <a:spcAft>
                <a:spcPct val="0"/>
              </a:spcAft>
              <a:tabLst>
                <a:tab pos="4044950" algn="l"/>
              </a:tabLst>
              <a:defRPr>
                <a:solidFill>
                  <a:schemeClr val="tx1"/>
                </a:solidFill>
                <a:latin typeface="Arial" panose="020B0604020202020204" pitchFamily="34" charset="0"/>
              </a:defRPr>
            </a:lvl1pPr>
            <a:lvl2pPr eaLnBrk="0" fontAlgn="base" hangingPunct="0">
              <a:spcBef>
                <a:spcPct val="0"/>
              </a:spcBef>
              <a:spcAft>
                <a:spcPct val="0"/>
              </a:spcAft>
              <a:tabLst>
                <a:tab pos="4044950" algn="l"/>
              </a:tabLst>
              <a:defRPr>
                <a:solidFill>
                  <a:schemeClr val="tx1"/>
                </a:solidFill>
                <a:latin typeface="Arial" panose="020B0604020202020204" pitchFamily="34" charset="0"/>
              </a:defRPr>
            </a:lvl2pPr>
            <a:lvl3pPr eaLnBrk="0" fontAlgn="base" hangingPunct="0">
              <a:spcBef>
                <a:spcPct val="0"/>
              </a:spcBef>
              <a:spcAft>
                <a:spcPct val="0"/>
              </a:spcAft>
              <a:tabLst>
                <a:tab pos="4044950" algn="l"/>
              </a:tabLst>
              <a:defRPr>
                <a:solidFill>
                  <a:schemeClr val="tx1"/>
                </a:solidFill>
                <a:latin typeface="Arial" panose="020B0604020202020204" pitchFamily="34" charset="0"/>
              </a:defRPr>
            </a:lvl3pPr>
            <a:lvl4pPr eaLnBrk="0" fontAlgn="base" hangingPunct="0">
              <a:spcBef>
                <a:spcPct val="0"/>
              </a:spcBef>
              <a:spcAft>
                <a:spcPct val="0"/>
              </a:spcAft>
              <a:tabLst>
                <a:tab pos="4044950" algn="l"/>
              </a:tabLst>
              <a:defRPr>
                <a:solidFill>
                  <a:schemeClr val="tx1"/>
                </a:solidFill>
                <a:latin typeface="Arial" panose="020B0604020202020204" pitchFamily="34" charset="0"/>
              </a:defRPr>
            </a:lvl4pPr>
            <a:lvl5pPr eaLnBrk="0" fontAlgn="base" hangingPunct="0">
              <a:spcBef>
                <a:spcPct val="0"/>
              </a:spcBef>
              <a:spcAft>
                <a:spcPct val="0"/>
              </a:spcAft>
              <a:tabLst>
                <a:tab pos="4044950" algn="l"/>
              </a:tabLst>
              <a:defRPr>
                <a:solidFill>
                  <a:schemeClr val="tx1"/>
                </a:solidFill>
                <a:latin typeface="Arial" panose="020B0604020202020204" pitchFamily="34" charset="0"/>
              </a:defRPr>
            </a:lvl5pPr>
            <a:lvl6pPr eaLnBrk="0" fontAlgn="base" hangingPunct="0">
              <a:spcBef>
                <a:spcPct val="0"/>
              </a:spcBef>
              <a:spcAft>
                <a:spcPct val="0"/>
              </a:spcAft>
              <a:tabLst>
                <a:tab pos="4044950" algn="l"/>
              </a:tabLst>
              <a:defRPr>
                <a:solidFill>
                  <a:schemeClr val="tx1"/>
                </a:solidFill>
                <a:latin typeface="Arial" panose="020B0604020202020204" pitchFamily="34" charset="0"/>
              </a:defRPr>
            </a:lvl6pPr>
            <a:lvl7pPr eaLnBrk="0" fontAlgn="base" hangingPunct="0">
              <a:spcBef>
                <a:spcPct val="0"/>
              </a:spcBef>
              <a:spcAft>
                <a:spcPct val="0"/>
              </a:spcAft>
              <a:tabLst>
                <a:tab pos="4044950" algn="l"/>
              </a:tabLst>
              <a:defRPr>
                <a:solidFill>
                  <a:schemeClr val="tx1"/>
                </a:solidFill>
                <a:latin typeface="Arial" panose="020B0604020202020204" pitchFamily="34" charset="0"/>
              </a:defRPr>
            </a:lvl7pPr>
            <a:lvl8pPr eaLnBrk="0" fontAlgn="base" hangingPunct="0">
              <a:spcBef>
                <a:spcPct val="0"/>
              </a:spcBef>
              <a:spcAft>
                <a:spcPct val="0"/>
              </a:spcAft>
              <a:tabLst>
                <a:tab pos="4044950" algn="l"/>
              </a:tabLst>
              <a:defRPr>
                <a:solidFill>
                  <a:schemeClr val="tx1"/>
                </a:solidFill>
                <a:latin typeface="Arial" panose="020B0604020202020204" pitchFamily="34" charset="0"/>
              </a:defRPr>
            </a:lvl8pPr>
            <a:lvl9pPr eaLnBrk="0" fontAlgn="base" hangingPunct="0">
              <a:spcBef>
                <a:spcPct val="0"/>
              </a:spcBef>
              <a:spcAft>
                <a:spcPct val="0"/>
              </a:spcAft>
              <a:tabLst>
                <a:tab pos="4044950" algn="l"/>
              </a:tabLst>
              <a:defRPr>
                <a:solidFill>
                  <a:schemeClr val="tx1"/>
                </a:solidFill>
                <a:latin typeface="Arial" panose="020B0604020202020204" pitchFamily="34" charset="0"/>
              </a:defRPr>
            </a:lvl9pPr>
          </a:lstStyle>
          <a:p>
            <a:pPr indent="685800" defTabSz="1371600">
              <a:tabLst>
                <a:tab pos="6067425" algn="l"/>
              </a:tabLst>
            </a:pPr>
            <a:r>
              <a:rPr lang="en-GB" altLang="en-US" sz="1650" dirty="0">
                <a:latin typeface="Calibri" panose="020F0502020204030204" pitchFamily="34" charset="0"/>
                <a:ea typeface="Calibri" panose="020F0502020204030204" pitchFamily="34" charset="0"/>
                <a:cs typeface="Times New Roman" panose="02020603050405020304" pitchFamily="18" charset="0"/>
              </a:rPr>
              <a:t>Choose BCUIC Course:</a:t>
            </a:r>
            <a:endParaRPr lang="en-GB" altLang="en-US" sz="1200" dirty="0"/>
          </a:p>
        </p:txBody>
      </p:sp>
      <p:graphicFrame>
        <p:nvGraphicFramePr>
          <p:cNvPr id="16" name="Table 15"/>
          <p:cNvGraphicFramePr>
            <a:graphicFrameLocks noGrp="1"/>
          </p:cNvGraphicFramePr>
          <p:nvPr>
            <p:extLst>
              <p:ext uri="{D42A27DB-BD31-4B8C-83A1-F6EECF244321}">
                <p14:modId xmlns:p14="http://schemas.microsoft.com/office/powerpoint/2010/main" val="1294001571"/>
              </p:ext>
            </p:extLst>
          </p:nvPr>
        </p:nvGraphicFramePr>
        <p:xfrm>
          <a:off x="1381433" y="5754603"/>
          <a:ext cx="9858377" cy="2648259"/>
        </p:xfrm>
        <a:graphic>
          <a:graphicData uri="http://schemas.openxmlformats.org/drawingml/2006/table">
            <a:tbl>
              <a:tblPr firstRow="1" firstCol="1" bandRow="1"/>
              <a:tblGrid>
                <a:gridCol w="4334249">
                  <a:extLst>
                    <a:ext uri="{9D8B030D-6E8A-4147-A177-3AD203B41FA5}">
                      <a16:colId xmlns:a16="http://schemas.microsoft.com/office/drawing/2014/main" val="20000"/>
                    </a:ext>
                  </a:extLst>
                </a:gridCol>
                <a:gridCol w="5524128">
                  <a:extLst>
                    <a:ext uri="{9D8B030D-6E8A-4147-A177-3AD203B41FA5}">
                      <a16:colId xmlns:a16="http://schemas.microsoft.com/office/drawing/2014/main" val="20001"/>
                    </a:ext>
                  </a:extLst>
                </a:gridCol>
              </a:tblGrid>
              <a:tr h="100584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Module Code:  ART104</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atinLnBrk="0"/>
                      <a:r>
                        <a:rPr lang="en-GB" sz="1500" dirty="0">
                          <a:effectLst/>
                          <a:latin typeface="Calibri" panose="020F0502020204030204" pitchFamily="34" charset="0"/>
                          <a:ea typeface="Calibri" panose="020F0502020204030204" pitchFamily="34" charset="0"/>
                          <a:cs typeface="Times New Roman" panose="02020603050405020304" pitchFamily="18" charset="0"/>
                        </a:rPr>
                        <a:t>Module Name: </a:t>
                      </a:r>
                      <a:r>
                        <a:rPr lang="en-GB" sz="1600" b="1" dirty="0">
                          <a:effectLst/>
                        </a:rPr>
                        <a:t>Personal Experimental Studies in Art and Design</a:t>
                      </a:r>
                    </a:p>
                    <a:p>
                      <a:endParaRPr lang="en-GB" sz="1700" b="1" dirty="0">
                        <a:effectLst/>
                      </a:endParaRPr>
                    </a:p>
                    <a:p>
                      <a:br>
                        <a:rPr lang="en-GB" sz="1700" dirty="0"/>
                      </a:b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45389">
                <a:tc gridSpan="2">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Lecturer/Tutor:</a:t>
                      </a:r>
                      <a:r>
                        <a:rPr lang="en-GB" sz="2700" b="1" i="1" kern="1200" dirty="0">
                          <a:solidFill>
                            <a:schemeClr val="tx1"/>
                          </a:solidFill>
                          <a:effectLst/>
                          <a:latin typeface="+mn-lt"/>
                          <a:ea typeface="+mn-ea"/>
                          <a:cs typeface="+mn-cs"/>
                        </a:rPr>
                        <a:t> Bhavik Sharma</a:t>
                      </a:r>
                      <a:r>
                        <a:rPr lang="en-GB" sz="2700" b="0" i="0" kern="1200" dirty="0">
                          <a:solidFill>
                            <a:schemeClr val="tx1"/>
                          </a:solidFill>
                          <a:effectLst/>
                          <a:latin typeface="+mn-lt"/>
                          <a:ea typeface="+mn-ea"/>
                          <a:cs typeface="+mn-cs"/>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1"/>
                  </a:ext>
                </a:extLst>
              </a:tr>
              <a:tr h="314325">
                <a:tc gridSpan="2">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Assignment Title: The root of memory – ART104</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2"/>
                  </a:ext>
                </a:extLst>
              </a:tr>
              <a:tr h="324095">
                <a:tc gridSpan="2">
                  <a:txBody>
                    <a:bodyPr/>
                    <a:lstStyle/>
                    <a:p>
                      <a:pPr>
                        <a:lnSpc>
                          <a:spcPct val="115000"/>
                        </a:lnSpc>
                        <a:spcAft>
                          <a:spcPts val="0"/>
                        </a:spcAft>
                      </a:pPr>
                      <a:r>
                        <a:rPr lang="en-GB"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Type “YES” if you have uploaded your work on TURNITIN: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3"/>
                  </a:ext>
                </a:extLst>
              </a:tr>
              <a:tr h="535115">
                <a:tc gridSpan="2">
                  <a:txBody>
                    <a:bodyPr/>
                    <a:lstStyle/>
                    <a:p>
                      <a:pPr algn="l">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Type “YES” if you have applied for Mitigating Circumstances:</a:t>
                      </a:r>
                    </a:p>
                    <a:p>
                      <a:pPr algn="l">
                        <a:lnSpc>
                          <a:spcPct val="115000"/>
                        </a:lnSpc>
                        <a:spcAft>
                          <a:spcPts val="0"/>
                        </a:spcAft>
                      </a:pP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4"/>
                  </a:ext>
                </a:extLst>
              </a:tr>
            </a:tbl>
          </a:graphicData>
        </a:graphic>
      </p:graphicFrame>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6535" y="2"/>
            <a:ext cx="5333696" cy="1532238"/>
          </a:xfrm>
          <a:prstGeom prst="rect">
            <a:avLst/>
          </a:prstGeom>
        </p:spPr>
      </p:pic>
      <p:sp>
        <p:nvSpPr>
          <p:cNvPr id="20" name="Rectangle 19"/>
          <p:cNvSpPr/>
          <p:nvPr/>
        </p:nvSpPr>
        <p:spPr>
          <a:xfrm>
            <a:off x="1000898" y="7857012"/>
            <a:ext cx="16644552" cy="2098267"/>
          </a:xfrm>
          <a:prstGeom prst="rect">
            <a:avLst/>
          </a:prstGeom>
        </p:spPr>
        <p:txBody>
          <a:bodyPr wrap="square">
            <a:spAutoFit/>
          </a:bodyPr>
          <a:lstStyle/>
          <a:p>
            <a:pPr marL="185738">
              <a:lnSpc>
                <a:spcPct val="115000"/>
              </a:lnSpc>
            </a:pPr>
            <a:r>
              <a:rPr lang="en-GB" sz="1650" b="1" i="1" dirty="0">
                <a:latin typeface="Calibri" panose="020F0502020204030204" pitchFamily="34" charset="0"/>
                <a:ea typeface="Calibri" panose="020F0502020204030204" pitchFamily="34" charset="0"/>
                <a:cs typeface="Times New Roman" panose="02020603050405020304" pitchFamily="18" charset="0"/>
              </a:rPr>
              <a:t>Declaration: I can confirm that the work that I have submitted is my own original work and that I have made appropriate references to any sources used. I have read and understand that BCUIC plagiarism and collusion policy in the Academic Services/Student Handbook and confirm that this work complies with those guidelines. I confirm that the printed version of the assessment and any electronic copy I am required to submit via TURNITIN are identical. I understand that failure to meet the guidelines may result in one or more of the outlines penalties being imposed.</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185738">
              <a:lnSpc>
                <a:spcPct val="115000"/>
              </a:lnSpc>
            </a:pPr>
            <a:r>
              <a:rPr lang="en-GB" sz="1650" b="1" i="1" dirty="0">
                <a:latin typeface="Calibri" panose="020F0502020204030204" pitchFamily="34" charset="0"/>
                <a:ea typeface="Calibri" panose="020F0502020204030204" pitchFamily="34" charset="0"/>
                <a:cs typeface="Times New Roman" panose="02020603050405020304" pitchFamily="18"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185738">
              <a:lnSpc>
                <a:spcPct val="115000"/>
              </a:lnSpc>
            </a:pPr>
            <a:r>
              <a:rPr lang="en-GB" sz="1650" b="1" i="1" dirty="0">
                <a:latin typeface="Calibri" panose="020F0502020204030204" pitchFamily="34" charset="0"/>
                <a:ea typeface="Calibri" panose="020F0502020204030204" pitchFamily="34" charset="0"/>
                <a:cs typeface="Times New Roman" panose="02020603050405020304" pitchFamily="18"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r>
              <a:rPr lang="en-GB" sz="1650" dirty="0">
                <a:latin typeface="Calibri" panose="020F0502020204030204" pitchFamily="34" charset="0"/>
                <a:ea typeface="Calibri" panose="020F0502020204030204" pitchFamily="34" charset="0"/>
                <a:cs typeface="Times New Roman" panose="02020603050405020304" pitchFamily="18" charset="0"/>
              </a:rPr>
              <a:t>Signed: Phuong Vi Nguyen				Date: 05/08/2026</a:t>
            </a:r>
            <a:endParaRPr lang="en-GB" sz="2700" dirty="0"/>
          </a:p>
        </p:txBody>
      </p:sp>
      <p:graphicFrame>
        <p:nvGraphicFramePr>
          <p:cNvPr id="8" name="Table 7">
            <a:extLst>
              <a:ext uri="{FF2B5EF4-FFF2-40B4-BE49-F238E27FC236}">
                <a16:creationId xmlns:a16="http://schemas.microsoft.com/office/drawing/2014/main" id="{EC2C59B5-2764-0450-EB07-AD51E325E1F6}"/>
              </a:ext>
            </a:extLst>
          </p:cNvPr>
          <p:cNvGraphicFramePr>
            <a:graphicFrameLocks noGrp="1"/>
          </p:cNvGraphicFramePr>
          <p:nvPr/>
        </p:nvGraphicFramePr>
        <p:xfrm>
          <a:off x="8957310" y="5507022"/>
          <a:ext cx="373380" cy="989840"/>
        </p:xfrm>
        <a:graphic>
          <a:graphicData uri="http://schemas.openxmlformats.org/drawingml/2006/table">
            <a:tbl>
              <a:tblPr firstRow="1" firstCol="1" bandRow="1">
                <a:tableStyleId>{2D5ABB26-0587-4C30-8999-92F81FD0307C}</a:tableStyleId>
              </a:tblPr>
              <a:tblGrid>
                <a:gridCol w="373380">
                  <a:extLst>
                    <a:ext uri="{9D8B030D-6E8A-4147-A177-3AD203B41FA5}">
                      <a16:colId xmlns:a16="http://schemas.microsoft.com/office/drawing/2014/main" val="1218682534"/>
                    </a:ext>
                  </a:extLst>
                </a:gridCol>
              </a:tblGrid>
              <a:tr h="247460">
                <a:tc>
                  <a:txBody>
                    <a:bodyPr/>
                    <a:lstStyle/>
                    <a:p>
                      <a:pPr>
                        <a:lnSpc>
                          <a:spcPct val="115000"/>
                        </a:lnSpc>
                        <a:spcAft>
                          <a:spcPts val="1000"/>
                        </a:spcAft>
                      </a:pPr>
                      <a:r>
                        <a:rPr lang="en-GB" sz="15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2696528240"/>
                  </a:ext>
                </a:extLst>
              </a:tr>
              <a:tr h="247460">
                <a:tc>
                  <a:txBody>
                    <a:bodyPr/>
                    <a:lstStyle/>
                    <a:p>
                      <a:pPr>
                        <a:lnSpc>
                          <a:spcPct val="115000"/>
                        </a:lnSpc>
                        <a:spcAft>
                          <a:spcPts val="1000"/>
                        </a:spcAft>
                      </a:pPr>
                      <a:r>
                        <a:rPr lang="en-GB" sz="15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4041085875"/>
                  </a:ext>
                </a:extLst>
              </a:tr>
              <a:tr h="247460">
                <a:tc>
                  <a:txBody>
                    <a:bodyPr/>
                    <a:lstStyle/>
                    <a:p>
                      <a:pPr>
                        <a:lnSpc>
                          <a:spcPct val="115000"/>
                        </a:lnSpc>
                        <a:spcAft>
                          <a:spcPts val="1000"/>
                        </a:spcAft>
                      </a:pPr>
                      <a:r>
                        <a:rPr lang="en-GB" sz="15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45459863"/>
                  </a:ext>
                </a:extLst>
              </a:tr>
              <a:tr h="247460">
                <a:tc>
                  <a:txBody>
                    <a:bodyPr/>
                    <a:lstStyle/>
                    <a:p>
                      <a:pPr>
                        <a:lnSpc>
                          <a:spcPct val="115000"/>
                        </a:lnSpc>
                        <a:spcAft>
                          <a:spcPts val="1000"/>
                        </a:spcAft>
                      </a:pPr>
                      <a:r>
                        <a:rPr lang="en-GB" sz="1500" dirty="0">
                          <a:effectLst/>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4053015956"/>
                  </a:ext>
                </a:extLst>
              </a:tr>
            </a:tbl>
          </a:graphicData>
        </a:graphic>
      </p:graphicFrame>
      <p:graphicFrame>
        <p:nvGraphicFramePr>
          <p:cNvPr id="13" name="Table 12">
            <a:extLst>
              <a:ext uri="{FF2B5EF4-FFF2-40B4-BE49-F238E27FC236}">
                <a16:creationId xmlns:a16="http://schemas.microsoft.com/office/drawing/2014/main" id="{1DF271AC-65BD-FA0B-5DDF-F709DCAAE39D}"/>
              </a:ext>
            </a:extLst>
          </p:cNvPr>
          <p:cNvGraphicFramePr>
            <a:graphicFrameLocks noGrp="1"/>
          </p:cNvGraphicFramePr>
          <p:nvPr/>
        </p:nvGraphicFramePr>
        <p:xfrm>
          <a:off x="12500139" y="4072619"/>
          <a:ext cx="5390070" cy="1036131"/>
        </p:xfrm>
        <a:graphic>
          <a:graphicData uri="http://schemas.openxmlformats.org/drawingml/2006/table">
            <a:tbl>
              <a:tblPr firstRow="1" firstCol="1" bandRow="1"/>
              <a:tblGrid>
                <a:gridCol w="340572">
                  <a:extLst>
                    <a:ext uri="{9D8B030D-6E8A-4147-A177-3AD203B41FA5}">
                      <a16:colId xmlns:a16="http://schemas.microsoft.com/office/drawing/2014/main" val="20000"/>
                    </a:ext>
                  </a:extLst>
                </a:gridCol>
                <a:gridCol w="5049498">
                  <a:extLst>
                    <a:ext uri="{9D8B030D-6E8A-4147-A177-3AD203B41FA5}">
                      <a16:colId xmlns:a16="http://schemas.microsoft.com/office/drawing/2014/main" val="20001"/>
                    </a:ext>
                  </a:extLst>
                </a:gridCol>
              </a:tblGrid>
              <a:tr h="24746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Pre-masters in Art &amp; Design</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Pre-masters in Law</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 in Business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 in Technology, Engineering and Built Environment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1"/>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r h="293751">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63365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70" y="2856505"/>
            <a:ext cx="17392559" cy="7032160"/>
            <a:chOff x="0" y="0"/>
            <a:chExt cx="4580756" cy="1852091"/>
          </a:xfrm>
        </p:grpSpPr>
        <p:sp>
          <p:nvSpPr>
            <p:cNvPr id="3" name="Freeform 3"/>
            <p:cNvSpPr/>
            <p:nvPr/>
          </p:nvSpPr>
          <p:spPr>
            <a:xfrm>
              <a:off x="0" y="0"/>
              <a:ext cx="4580756" cy="1852091"/>
            </a:xfrm>
            <a:custGeom>
              <a:avLst/>
              <a:gdLst/>
              <a:ahLst/>
              <a:cxnLst/>
              <a:rect l="l" t="t" r="r" b="b"/>
              <a:pathLst>
                <a:path w="4580756" h="1852091">
                  <a:moveTo>
                    <a:pt x="0" y="0"/>
                  </a:moveTo>
                  <a:lnTo>
                    <a:pt x="4580756" y="0"/>
                  </a:lnTo>
                  <a:lnTo>
                    <a:pt x="4580756" y="1852091"/>
                  </a:lnTo>
                  <a:lnTo>
                    <a:pt x="0" y="1852091"/>
                  </a:lnTo>
                  <a:close/>
                </a:path>
              </a:pathLst>
            </a:custGeom>
            <a:solidFill>
              <a:srgbClr val="9CD58D"/>
            </a:solidFill>
          </p:spPr>
          <p:txBody>
            <a:bodyPr/>
            <a:lstStyle/>
            <a:p>
              <a:endParaRPr lang="en-GB"/>
            </a:p>
          </p:txBody>
        </p:sp>
        <p:sp>
          <p:nvSpPr>
            <p:cNvPr id="4" name="TextBox 4"/>
            <p:cNvSpPr txBox="1"/>
            <p:nvPr/>
          </p:nvSpPr>
          <p:spPr>
            <a:xfrm>
              <a:off x="0" y="-38100"/>
              <a:ext cx="4580756" cy="189019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00263" y="3503507"/>
            <a:ext cx="11984044" cy="59810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 web of interdependent relationships within the environment, encompassing the physical, biological, cultural, political, and historical aspects of ecosystems.</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natural materials or engage directly with environmental</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Eco-art serves to inform the public about ecological dynamics and the environmental challenges we face.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These practices help reimagine ecological relationships, thereby proposing new possibilities for coexistence, sustainability, and healing.</a:t>
            </a:r>
          </a:p>
        </p:txBody>
      </p:sp>
      <p:sp>
        <p:nvSpPr>
          <p:cNvPr id="6" name="TextBox 6"/>
          <p:cNvSpPr txBox="1"/>
          <p:nvPr/>
        </p:nvSpPr>
        <p:spPr>
          <a:xfrm>
            <a:off x="447721" y="957330"/>
            <a:ext cx="11693745" cy="1899175"/>
          </a:xfrm>
          <a:prstGeom prst="rect">
            <a:avLst/>
          </a:prstGeom>
        </p:spPr>
        <p:txBody>
          <a:bodyPr lIns="0" tIns="0" rIns="0" bIns="0" rtlCol="0" anchor="t">
            <a:spAutoFit/>
          </a:bodyPr>
          <a:lstStyle/>
          <a:p>
            <a:pPr algn="l">
              <a:lnSpc>
                <a:spcPts val="14575"/>
              </a:lnSpc>
            </a:pPr>
            <a:r>
              <a:rPr lang="en-US" sz="13750">
                <a:solidFill>
                  <a:srgbClr val="000000"/>
                </a:solidFill>
                <a:latin typeface="Brittany"/>
                <a:ea typeface="Brittany"/>
                <a:cs typeface="Brittany"/>
                <a:sym typeface="Brittany"/>
              </a:rPr>
              <a:t>Art movement</a:t>
            </a:r>
          </a:p>
        </p:txBody>
      </p:sp>
      <p:sp>
        <p:nvSpPr>
          <p:cNvPr id="7" name="TextBox 7"/>
          <p:cNvSpPr txBox="1"/>
          <p:nvPr/>
        </p:nvSpPr>
        <p:spPr>
          <a:xfrm>
            <a:off x="6453767" y="2078367"/>
            <a:ext cx="13642854" cy="1860551"/>
          </a:xfrm>
          <a:prstGeom prst="rect">
            <a:avLst/>
          </a:prstGeom>
        </p:spPr>
        <p:txBody>
          <a:bodyPr lIns="0" tIns="0" rIns="0" bIns="0" rtlCol="0" anchor="t">
            <a:spAutoFit/>
          </a:bodyPr>
          <a:lstStyle/>
          <a:p>
            <a:pPr algn="ctr">
              <a:lnSpc>
                <a:spcPts val="14000"/>
              </a:lnSpc>
            </a:pPr>
            <a:r>
              <a:rPr lang="en-US" sz="14000">
                <a:solidFill>
                  <a:srgbClr val="000000"/>
                </a:solidFill>
                <a:latin typeface="Hammersmith One"/>
                <a:ea typeface="Hammersmith One"/>
                <a:cs typeface="Hammersmith One"/>
                <a:sym typeface="Hammersmith One"/>
              </a:rPr>
              <a:t>ECO-ART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8102" y="463777"/>
            <a:ext cx="16691796" cy="9359447"/>
            <a:chOff x="0" y="0"/>
            <a:chExt cx="4396193" cy="2465039"/>
          </a:xfrm>
        </p:grpSpPr>
        <p:sp>
          <p:nvSpPr>
            <p:cNvPr id="3" name="Freeform 3"/>
            <p:cNvSpPr/>
            <p:nvPr/>
          </p:nvSpPr>
          <p:spPr>
            <a:xfrm>
              <a:off x="0" y="0"/>
              <a:ext cx="4396193" cy="2465039"/>
            </a:xfrm>
            <a:custGeom>
              <a:avLst/>
              <a:gdLst/>
              <a:ahLst/>
              <a:cxnLst/>
              <a:rect l="l" t="t" r="r" b="b"/>
              <a:pathLst>
                <a:path w="4396193" h="2465039">
                  <a:moveTo>
                    <a:pt x="0" y="0"/>
                  </a:moveTo>
                  <a:lnTo>
                    <a:pt x="4396193" y="0"/>
                  </a:lnTo>
                  <a:lnTo>
                    <a:pt x="4396193" y="2465039"/>
                  </a:lnTo>
                  <a:lnTo>
                    <a:pt x="0" y="2465039"/>
                  </a:lnTo>
                  <a:close/>
                </a:path>
              </a:pathLst>
            </a:custGeom>
            <a:solidFill>
              <a:srgbClr val="9CD58D"/>
            </a:solidFill>
          </p:spPr>
          <p:txBody>
            <a:bodyPr/>
            <a:lstStyle/>
            <a:p>
              <a:endParaRPr lang="en-GB"/>
            </a:p>
          </p:txBody>
        </p:sp>
        <p:sp>
          <p:nvSpPr>
            <p:cNvPr id="4" name="TextBox 4"/>
            <p:cNvSpPr txBox="1"/>
            <p:nvPr/>
          </p:nvSpPr>
          <p:spPr>
            <a:xfrm>
              <a:off x="0" y="-38100"/>
              <a:ext cx="4396193" cy="250313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a:off x="2140678" y="101554"/>
            <a:ext cx="4611689" cy="6148919"/>
          </a:xfrm>
          <a:custGeom>
            <a:avLst/>
            <a:gdLst/>
            <a:ahLst/>
            <a:cxnLst/>
            <a:rect l="l" t="t" r="r" b="b"/>
            <a:pathLst>
              <a:path w="4611689" h="6148919">
                <a:moveTo>
                  <a:pt x="0" y="0"/>
                </a:moveTo>
                <a:lnTo>
                  <a:pt x="4611689" y="0"/>
                </a:lnTo>
                <a:lnTo>
                  <a:pt x="4611689" y="6148919"/>
                </a:lnTo>
                <a:lnTo>
                  <a:pt x="0" y="6148919"/>
                </a:lnTo>
                <a:lnTo>
                  <a:pt x="0" y="0"/>
                </a:lnTo>
                <a:close/>
              </a:path>
            </a:pathLst>
          </a:custGeom>
          <a:blipFill>
            <a:blip r:embed="rId2"/>
            <a:stretch>
              <a:fillRect/>
            </a:stretch>
          </a:blipFill>
        </p:spPr>
        <p:txBody>
          <a:bodyPr/>
          <a:lstStyle/>
          <a:p>
            <a:endParaRPr lang="en-GB"/>
          </a:p>
        </p:txBody>
      </p:sp>
      <p:sp>
        <p:nvSpPr>
          <p:cNvPr id="6" name="Freeform 6"/>
          <p:cNvSpPr/>
          <p:nvPr/>
        </p:nvSpPr>
        <p:spPr>
          <a:xfrm rot="-5400000">
            <a:off x="5672228" y="1626377"/>
            <a:ext cx="5783222" cy="7710963"/>
          </a:xfrm>
          <a:custGeom>
            <a:avLst/>
            <a:gdLst/>
            <a:ahLst/>
            <a:cxnLst/>
            <a:rect l="l" t="t" r="r" b="b"/>
            <a:pathLst>
              <a:path w="5783222" h="7710963">
                <a:moveTo>
                  <a:pt x="0" y="0"/>
                </a:moveTo>
                <a:lnTo>
                  <a:pt x="5783222" y="0"/>
                </a:lnTo>
                <a:lnTo>
                  <a:pt x="5783222" y="7710962"/>
                </a:lnTo>
                <a:lnTo>
                  <a:pt x="0" y="7710962"/>
                </a:lnTo>
                <a:lnTo>
                  <a:pt x="0" y="0"/>
                </a:lnTo>
                <a:close/>
              </a:path>
            </a:pathLst>
          </a:custGeom>
          <a:blipFill>
            <a:blip r:embed="rId3"/>
            <a:stretch>
              <a:fillRect/>
            </a:stretch>
          </a:blipFill>
        </p:spPr>
        <p:txBody>
          <a:bodyPr/>
          <a:lstStyle/>
          <a:p>
            <a:endParaRPr lang="en-GB"/>
          </a:p>
        </p:txBody>
      </p:sp>
      <p:sp>
        <p:nvSpPr>
          <p:cNvPr id="7" name="Freeform 7"/>
          <p:cNvSpPr/>
          <p:nvPr/>
        </p:nvSpPr>
        <p:spPr>
          <a:xfrm>
            <a:off x="12677035" y="3713647"/>
            <a:ext cx="4268945" cy="4437115"/>
          </a:xfrm>
          <a:custGeom>
            <a:avLst/>
            <a:gdLst/>
            <a:ahLst/>
            <a:cxnLst/>
            <a:rect l="l" t="t" r="r" b="b"/>
            <a:pathLst>
              <a:path w="4268945" h="4437115">
                <a:moveTo>
                  <a:pt x="0" y="0"/>
                </a:moveTo>
                <a:lnTo>
                  <a:pt x="4268944" y="0"/>
                </a:lnTo>
                <a:lnTo>
                  <a:pt x="4268944" y="4437115"/>
                </a:lnTo>
                <a:lnTo>
                  <a:pt x="0" y="4437115"/>
                </a:lnTo>
                <a:lnTo>
                  <a:pt x="0" y="0"/>
                </a:lnTo>
                <a:close/>
              </a:path>
            </a:pathLst>
          </a:custGeom>
          <a:blipFill>
            <a:blip r:embed="rId4"/>
            <a:stretch>
              <a:fillRect/>
            </a:stretch>
          </a:blipFill>
        </p:spPr>
        <p:txBody>
          <a:bodyPr/>
          <a:lstStyle/>
          <a:p>
            <a:endParaRPr lang="en-GB"/>
          </a:p>
        </p:txBody>
      </p:sp>
      <p:sp>
        <p:nvSpPr>
          <p:cNvPr id="8" name="TextBox 8"/>
          <p:cNvSpPr txBox="1"/>
          <p:nvPr/>
        </p:nvSpPr>
        <p:spPr>
          <a:xfrm>
            <a:off x="8190483" y="698719"/>
            <a:ext cx="6893272" cy="1566544"/>
          </a:xfrm>
          <a:prstGeom prst="rect">
            <a:avLst/>
          </a:prstGeom>
        </p:spPr>
        <p:txBody>
          <a:bodyPr lIns="0" tIns="0" rIns="0" bIns="0" rtlCol="0" anchor="t">
            <a:spAutoFit/>
          </a:bodyPr>
          <a:lstStyle/>
          <a:p>
            <a:pPr algn="ctr">
              <a:lnSpc>
                <a:spcPts val="12880"/>
              </a:lnSpc>
            </a:pPr>
            <a:r>
              <a:rPr lang="en-US" sz="9200" b="1">
                <a:solidFill>
                  <a:srgbClr val="000000"/>
                </a:solidFill>
                <a:latin typeface="Noto Sans Bold"/>
                <a:ea typeface="Noto Sans Bold"/>
                <a:cs typeface="Noto Sans Bold"/>
                <a:sym typeface="Noto Sans Bold"/>
              </a:rPr>
              <a:t>Design Idea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8102" y="463777"/>
            <a:ext cx="16691796" cy="9359447"/>
            <a:chOff x="0" y="0"/>
            <a:chExt cx="4396193" cy="2465039"/>
          </a:xfrm>
        </p:grpSpPr>
        <p:sp>
          <p:nvSpPr>
            <p:cNvPr id="3" name="Freeform 3"/>
            <p:cNvSpPr/>
            <p:nvPr/>
          </p:nvSpPr>
          <p:spPr>
            <a:xfrm>
              <a:off x="0" y="0"/>
              <a:ext cx="4396193" cy="2465039"/>
            </a:xfrm>
            <a:custGeom>
              <a:avLst/>
              <a:gdLst/>
              <a:ahLst/>
              <a:cxnLst/>
              <a:rect l="l" t="t" r="r" b="b"/>
              <a:pathLst>
                <a:path w="4396193" h="2465039">
                  <a:moveTo>
                    <a:pt x="0" y="0"/>
                  </a:moveTo>
                  <a:lnTo>
                    <a:pt x="4396193" y="0"/>
                  </a:lnTo>
                  <a:lnTo>
                    <a:pt x="4396193" y="2465039"/>
                  </a:lnTo>
                  <a:lnTo>
                    <a:pt x="0" y="2465039"/>
                  </a:lnTo>
                  <a:close/>
                </a:path>
              </a:pathLst>
            </a:custGeom>
            <a:solidFill>
              <a:srgbClr val="9CD58D"/>
            </a:solidFill>
          </p:spPr>
          <p:txBody>
            <a:bodyPr/>
            <a:lstStyle/>
            <a:p>
              <a:endParaRPr lang="en-GB"/>
            </a:p>
          </p:txBody>
        </p:sp>
        <p:sp>
          <p:nvSpPr>
            <p:cNvPr id="4" name="TextBox 4"/>
            <p:cNvSpPr txBox="1"/>
            <p:nvPr/>
          </p:nvSpPr>
          <p:spPr>
            <a:xfrm>
              <a:off x="0" y="-38100"/>
              <a:ext cx="4396193" cy="250313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6215653" y="591090"/>
            <a:ext cx="6989763" cy="4368602"/>
          </a:xfrm>
          <a:custGeom>
            <a:avLst/>
            <a:gdLst/>
            <a:ahLst/>
            <a:cxnLst/>
            <a:rect l="l" t="t" r="r" b="b"/>
            <a:pathLst>
              <a:path w="6989763" h="4368602">
                <a:moveTo>
                  <a:pt x="0" y="0"/>
                </a:moveTo>
                <a:lnTo>
                  <a:pt x="6989763" y="0"/>
                </a:lnTo>
                <a:lnTo>
                  <a:pt x="6989763" y="4368601"/>
                </a:lnTo>
                <a:lnTo>
                  <a:pt x="0" y="4368601"/>
                </a:lnTo>
                <a:lnTo>
                  <a:pt x="0" y="0"/>
                </a:lnTo>
                <a:close/>
              </a:path>
            </a:pathLst>
          </a:custGeom>
          <a:blipFill>
            <a:blip r:embed="rId2"/>
            <a:stretch>
              <a:fillRect/>
            </a:stretch>
          </a:blipFill>
        </p:spPr>
        <p:txBody>
          <a:bodyPr/>
          <a:lstStyle/>
          <a:p>
            <a:endParaRPr lang="en-GB"/>
          </a:p>
        </p:txBody>
      </p:sp>
      <p:sp>
        <p:nvSpPr>
          <p:cNvPr id="6" name="Freeform 6"/>
          <p:cNvSpPr/>
          <p:nvPr/>
        </p:nvSpPr>
        <p:spPr>
          <a:xfrm>
            <a:off x="6163686" y="4656971"/>
            <a:ext cx="6952064" cy="4345040"/>
          </a:xfrm>
          <a:custGeom>
            <a:avLst/>
            <a:gdLst/>
            <a:ahLst/>
            <a:cxnLst/>
            <a:rect l="l" t="t" r="r" b="b"/>
            <a:pathLst>
              <a:path w="6952064" h="4345040">
                <a:moveTo>
                  <a:pt x="0" y="0"/>
                </a:moveTo>
                <a:lnTo>
                  <a:pt x="6952064" y="0"/>
                </a:lnTo>
                <a:lnTo>
                  <a:pt x="6952064" y="4345039"/>
                </a:lnTo>
                <a:lnTo>
                  <a:pt x="0" y="4345039"/>
                </a:lnTo>
                <a:lnTo>
                  <a:pt x="0" y="0"/>
                </a:lnTo>
                <a:close/>
              </a:path>
            </a:pathLst>
          </a:custGeom>
          <a:blipFill>
            <a:blip r:embed="rId3"/>
            <a:stretch>
              <a:fillRect/>
            </a:stretch>
          </a:blipFill>
        </p:spPr>
        <p:txBody>
          <a:bodyPr/>
          <a:lstStyle/>
          <a:p>
            <a:endParaRPr lang="en-GB"/>
          </a:p>
        </p:txBody>
      </p:sp>
      <p:sp>
        <p:nvSpPr>
          <p:cNvPr id="7" name="Freeform 7"/>
          <p:cNvSpPr/>
          <p:nvPr/>
        </p:nvSpPr>
        <p:spPr>
          <a:xfrm>
            <a:off x="13115750" y="726557"/>
            <a:ext cx="4275818" cy="2912901"/>
          </a:xfrm>
          <a:custGeom>
            <a:avLst/>
            <a:gdLst/>
            <a:ahLst/>
            <a:cxnLst/>
            <a:rect l="l" t="t" r="r" b="b"/>
            <a:pathLst>
              <a:path w="4275818" h="2912901">
                <a:moveTo>
                  <a:pt x="0" y="0"/>
                </a:moveTo>
                <a:lnTo>
                  <a:pt x="4275817" y="0"/>
                </a:lnTo>
                <a:lnTo>
                  <a:pt x="4275817" y="2912901"/>
                </a:lnTo>
                <a:lnTo>
                  <a:pt x="0" y="2912901"/>
                </a:lnTo>
                <a:lnTo>
                  <a:pt x="0" y="0"/>
                </a:lnTo>
                <a:close/>
              </a:path>
            </a:pathLst>
          </a:custGeom>
          <a:blipFill>
            <a:blip r:embed="rId4"/>
            <a:stretch>
              <a:fillRect/>
            </a:stretch>
          </a:blipFill>
        </p:spPr>
        <p:txBody>
          <a:bodyPr/>
          <a:lstStyle/>
          <a:p>
            <a:endParaRPr lang="en-GB"/>
          </a:p>
        </p:txBody>
      </p:sp>
      <p:sp>
        <p:nvSpPr>
          <p:cNvPr id="8" name="Freeform 8"/>
          <p:cNvSpPr/>
          <p:nvPr/>
        </p:nvSpPr>
        <p:spPr>
          <a:xfrm>
            <a:off x="11979063" y="3809313"/>
            <a:ext cx="5181354" cy="3653519"/>
          </a:xfrm>
          <a:custGeom>
            <a:avLst/>
            <a:gdLst/>
            <a:ahLst/>
            <a:cxnLst/>
            <a:rect l="l" t="t" r="r" b="b"/>
            <a:pathLst>
              <a:path w="5181354" h="3653519">
                <a:moveTo>
                  <a:pt x="0" y="0"/>
                </a:moveTo>
                <a:lnTo>
                  <a:pt x="5181354" y="0"/>
                </a:lnTo>
                <a:lnTo>
                  <a:pt x="5181354" y="3653519"/>
                </a:lnTo>
                <a:lnTo>
                  <a:pt x="0" y="3653519"/>
                </a:lnTo>
                <a:lnTo>
                  <a:pt x="0" y="0"/>
                </a:lnTo>
                <a:close/>
              </a:path>
            </a:pathLst>
          </a:custGeom>
          <a:blipFill>
            <a:blip r:embed="rId5"/>
            <a:stretch>
              <a:fillRect/>
            </a:stretch>
          </a:blipFill>
        </p:spPr>
        <p:txBody>
          <a:bodyPr/>
          <a:lstStyle/>
          <a:p>
            <a:endParaRPr lang="en-GB"/>
          </a:p>
        </p:txBody>
      </p:sp>
      <p:sp>
        <p:nvSpPr>
          <p:cNvPr id="9" name="Freeform 9"/>
          <p:cNvSpPr/>
          <p:nvPr/>
        </p:nvSpPr>
        <p:spPr>
          <a:xfrm>
            <a:off x="10905272" y="5693828"/>
            <a:ext cx="5938375" cy="3711484"/>
          </a:xfrm>
          <a:custGeom>
            <a:avLst/>
            <a:gdLst/>
            <a:ahLst/>
            <a:cxnLst/>
            <a:rect l="l" t="t" r="r" b="b"/>
            <a:pathLst>
              <a:path w="5938375" h="3711484">
                <a:moveTo>
                  <a:pt x="0" y="0"/>
                </a:moveTo>
                <a:lnTo>
                  <a:pt x="5938375" y="0"/>
                </a:lnTo>
                <a:lnTo>
                  <a:pt x="5938375" y="3711485"/>
                </a:lnTo>
                <a:lnTo>
                  <a:pt x="0" y="3711485"/>
                </a:lnTo>
                <a:lnTo>
                  <a:pt x="0" y="0"/>
                </a:lnTo>
                <a:close/>
              </a:path>
            </a:pathLst>
          </a:custGeom>
          <a:blipFill>
            <a:blip r:embed="rId6"/>
            <a:stretch>
              <a:fillRect/>
            </a:stretch>
          </a:blipFill>
        </p:spPr>
        <p:txBody>
          <a:bodyPr/>
          <a:lstStyle/>
          <a:p>
            <a:endParaRPr lang="en-GB"/>
          </a:p>
        </p:txBody>
      </p:sp>
      <p:sp>
        <p:nvSpPr>
          <p:cNvPr id="10" name="TextBox 10"/>
          <p:cNvSpPr txBox="1"/>
          <p:nvPr/>
        </p:nvSpPr>
        <p:spPr>
          <a:xfrm>
            <a:off x="1458666" y="1069001"/>
            <a:ext cx="2596439" cy="674130"/>
          </a:xfrm>
          <a:prstGeom prst="rect">
            <a:avLst/>
          </a:prstGeom>
        </p:spPr>
        <p:txBody>
          <a:bodyPr lIns="0" tIns="0" rIns="0" bIns="0" rtlCol="0" anchor="t">
            <a:spAutoFit/>
          </a:bodyPr>
          <a:lstStyle/>
          <a:p>
            <a:pPr algn="ctr">
              <a:lnSpc>
                <a:spcPts val="5540"/>
              </a:lnSpc>
            </a:pPr>
            <a:r>
              <a:rPr lang="en-US" sz="3957">
                <a:solidFill>
                  <a:srgbClr val="000000"/>
                </a:solidFill>
                <a:latin typeface="Hammersmith One"/>
                <a:ea typeface="Hammersmith One"/>
                <a:cs typeface="Hammersmith One"/>
                <a:sym typeface="Hammersmith One"/>
              </a:rPr>
              <a:t>Digital skill</a:t>
            </a:r>
          </a:p>
        </p:txBody>
      </p:sp>
      <p:sp>
        <p:nvSpPr>
          <p:cNvPr id="11" name="TextBox 11"/>
          <p:cNvSpPr txBox="1"/>
          <p:nvPr/>
        </p:nvSpPr>
        <p:spPr>
          <a:xfrm>
            <a:off x="1731034" y="1918018"/>
            <a:ext cx="3684612" cy="1366258"/>
          </a:xfrm>
          <a:prstGeom prst="rect">
            <a:avLst/>
          </a:prstGeom>
        </p:spPr>
        <p:txBody>
          <a:bodyPr lIns="0" tIns="0" rIns="0" bIns="0" rtlCol="0" anchor="t">
            <a:spAutoFit/>
          </a:bodyPr>
          <a:lstStyle/>
          <a:p>
            <a:pPr algn="ctr">
              <a:lnSpc>
                <a:spcPts val="5540"/>
              </a:lnSpc>
            </a:pPr>
            <a:r>
              <a:rPr lang="en-US" sz="3957">
                <a:solidFill>
                  <a:srgbClr val="000000"/>
                </a:solidFill>
                <a:latin typeface="Canva Sans"/>
                <a:ea typeface="Canva Sans"/>
                <a:cs typeface="Canva Sans"/>
                <a:sym typeface="Canva Sans"/>
              </a:rPr>
              <a:t>Maya Autodesk</a:t>
            </a:r>
          </a:p>
          <a:p>
            <a:pPr algn="ctr">
              <a:lnSpc>
                <a:spcPts val="5540"/>
              </a:lnSpc>
            </a:pPr>
            <a:r>
              <a:rPr lang="en-US" sz="3957">
                <a:solidFill>
                  <a:srgbClr val="000000"/>
                </a:solidFill>
                <a:latin typeface="Canva Sans"/>
                <a:ea typeface="Canva Sans"/>
                <a:cs typeface="Canva Sans"/>
                <a:sym typeface="Canva Sans"/>
              </a:rPr>
              <a:t>Twinmotion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8654" y="588060"/>
            <a:ext cx="17270691" cy="9244670"/>
            <a:chOff x="0" y="0"/>
            <a:chExt cx="4548659" cy="2434810"/>
          </a:xfrm>
        </p:grpSpPr>
        <p:sp>
          <p:nvSpPr>
            <p:cNvPr id="3" name="Freeform 3"/>
            <p:cNvSpPr/>
            <p:nvPr/>
          </p:nvSpPr>
          <p:spPr>
            <a:xfrm>
              <a:off x="0" y="0"/>
              <a:ext cx="4548660" cy="2434810"/>
            </a:xfrm>
            <a:custGeom>
              <a:avLst/>
              <a:gdLst/>
              <a:ahLst/>
              <a:cxnLst/>
              <a:rect l="l" t="t" r="r" b="b"/>
              <a:pathLst>
                <a:path w="4548660" h="2434810">
                  <a:moveTo>
                    <a:pt x="0" y="0"/>
                  </a:moveTo>
                  <a:lnTo>
                    <a:pt x="4548660" y="0"/>
                  </a:lnTo>
                  <a:lnTo>
                    <a:pt x="4548660" y="2434810"/>
                  </a:lnTo>
                  <a:lnTo>
                    <a:pt x="0" y="2434810"/>
                  </a:lnTo>
                  <a:close/>
                </a:path>
              </a:pathLst>
            </a:custGeom>
            <a:solidFill>
              <a:srgbClr val="9CD58D"/>
            </a:solidFill>
          </p:spPr>
          <p:txBody>
            <a:bodyPr/>
            <a:lstStyle/>
            <a:p>
              <a:endParaRPr lang="en-GB"/>
            </a:p>
          </p:txBody>
        </p:sp>
        <p:sp>
          <p:nvSpPr>
            <p:cNvPr id="4" name="TextBox 4"/>
            <p:cNvSpPr txBox="1"/>
            <p:nvPr/>
          </p:nvSpPr>
          <p:spPr>
            <a:xfrm>
              <a:off x="0" y="-38100"/>
              <a:ext cx="4548659" cy="24729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6180239" y="1126657"/>
            <a:ext cx="5204048" cy="7359879"/>
          </a:xfrm>
          <a:custGeom>
            <a:avLst/>
            <a:gdLst/>
            <a:ahLst/>
            <a:cxnLst/>
            <a:rect l="l" t="t" r="r" b="b"/>
            <a:pathLst>
              <a:path w="5204048" h="7359879">
                <a:moveTo>
                  <a:pt x="0" y="0"/>
                </a:moveTo>
                <a:lnTo>
                  <a:pt x="5204048" y="0"/>
                </a:lnTo>
                <a:lnTo>
                  <a:pt x="5204048" y="7359879"/>
                </a:lnTo>
                <a:lnTo>
                  <a:pt x="0" y="7359879"/>
                </a:lnTo>
                <a:lnTo>
                  <a:pt x="0" y="0"/>
                </a:lnTo>
                <a:close/>
              </a:path>
            </a:pathLst>
          </a:custGeom>
          <a:blipFill>
            <a:blip r:embed="rId2"/>
            <a:stretch>
              <a:fillRect/>
            </a:stretch>
          </a:blipFill>
        </p:spPr>
        <p:txBody>
          <a:bodyPr/>
          <a:lstStyle/>
          <a:p>
            <a:endParaRPr lang="en-GB"/>
          </a:p>
        </p:txBody>
      </p:sp>
      <p:sp>
        <p:nvSpPr>
          <p:cNvPr id="6" name="Freeform 6"/>
          <p:cNvSpPr/>
          <p:nvPr/>
        </p:nvSpPr>
        <p:spPr>
          <a:xfrm>
            <a:off x="832848" y="1126657"/>
            <a:ext cx="5207115" cy="7359879"/>
          </a:xfrm>
          <a:custGeom>
            <a:avLst/>
            <a:gdLst/>
            <a:ahLst/>
            <a:cxnLst/>
            <a:rect l="l" t="t" r="r" b="b"/>
            <a:pathLst>
              <a:path w="5207115" h="7359879">
                <a:moveTo>
                  <a:pt x="0" y="0"/>
                </a:moveTo>
                <a:lnTo>
                  <a:pt x="5207115" y="0"/>
                </a:lnTo>
                <a:lnTo>
                  <a:pt x="5207115" y="7359879"/>
                </a:lnTo>
                <a:lnTo>
                  <a:pt x="0" y="7359879"/>
                </a:lnTo>
                <a:lnTo>
                  <a:pt x="0" y="0"/>
                </a:lnTo>
                <a:close/>
              </a:path>
            </a:pathLst>
          </a:custGeom>
          <a:blipFill>
            <a:blip r:embed="rId3"/>
            <a:stretch>
              <a:fillRect/>
            </a:stretch>
          </a:blipFill>
        </p:spPr>
        <p:txBody>
          <a:bodyPr/>
          <a:lstStyle/>
          <a:p>
            <a:endParaRPr lang="en-GB"/>
          </a:p>
        </p:txBody>
      </p:sp>
      <p:sp>
        <p:nvSpPr>
          <p:cNvPr id="7" name="Freeform 7"/>
          <p:cNvSpPr/>
          <p:nvPr/>
        </p:nvSpPr>
        <p:spPr>
          <a:xfrm>
            <a:off x="11527162" y="2897836"/>
            <a:ext cx="5915031" cy="4124376"/>
          </a:xfrm>
          <a:custGeom>
            <a:avLst/>
            <a:gdLst/>
            <a:ahLst/>
            <a:cxnLst/>
            <a:rect l="l" t="t" r="r" b="b"/>
            <a:pathLst>
              <a:path w="5915031" h="4124376">
                <a:moveTo>
                  <a:pt x="0" y="0"/>
                </a:moveTo>
                <a:lnTo>
                  <a:pt x="5915031" y="0"/>
                </a:lnTo>
                <a:lnTo>
                  <a:pt x="5915031" y="4124376"/>
                </a:lnTo>
                <a:lnTo>
                  <a:pt x="0" y="4124376"/>
                </a:lnTo>
                <a:lnTo>
                  <a:pt x="0" y="0"/>
                </a:lnTo>
                <a:close/>
              </a:path>
            </a:pathLst>
          </a:custGeom>
          <a:blipFill>
            <a:blip r:embed="rId4"/>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4731" y="612461"/>
            <a:ext cx="16898537" cy="9206328"/>
            <a:chOff x="0" y="0"/>
            <a:chExt cx="4450644" cy="2424712"/>
          </a:xfrm>
        </p:grpSpPr>
        <p:sp>
          <p:nvSpPr>
            <p:cNvPr id="3" name="Freeform 3"/>
            <p:cNvSpPr/>
            <p:nvPr/>
          </p:nvSpPr>
          <p:spPr>
            <a:xfrm>
              <a:off x="0" y="0"/>
              <a:ext cx="4450643" cy="2424712"/>
            </a:xfrm>
            <a:custGeom>
              <a:avLst/>
              <a:gdLst/>
              <a:ahLst/>
              <a:cxnLst/>
              <a:rect l="l" t="t" r="r" b="b"/>
              <a:pathLst>
                <a:path w="4450643" h="2424712">
                  <a:moveTo>
                    <a:pt x="0" y="0"/>
                  </a:moveTo>
                  <a:lnTo>
                    <a:pt x="4450643" y="0"/>
                  </a:lnTo>
                  <a:lnTo>
                    <a:pt x="4450643" y="2424712"/>
                  </a:lnTo>
                  <a:lnTo>
                    <a:pt x="0" y="2424712"/>
                  </a:lnTo>
                  <a:close/>
                </a:path>
              </a:pathLst>
            </a:custGeom>
            <a:solidFill>
              <a:srgbClr val="9CD58D"/>
            </a:solidFill>
          </p:spPr>
          <p:txBody>
            <a:bodyPr/>
            <a:lstStyle/>
            <a:p>
              <a:endParaRPr lang="en-GB"/>
            </a:p>
          </p:txBody>
        </p:sp>
        <p:sp>
          <p:nvSpPr>
            <p:cNvPr id="4" name="TextBox 4"/>
            <p:cNvSpPr txBox="1"/>
            <p:nvPr/>
          </p:nvSpPr>
          <p:spPr>
            <a:xfrm>
              <a:off x="0" y="-38100"/>
              <a:ext cx="4450644" cy="246281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728528" y="1227697"/>
            <a:ext cx="3060856" cy="4178940"/>
          </a:xfrm>
          <a:custGeom>
            <a:avLst/>
            <a:gdLst/>
            <a:ahLst/>
            <a:cxnLst/>
            <a:rect l="l" t="t" r="r" b="b"/>
            <a:pathLst>
              <a:path w="3060856" h="4178940">
                <a:moveTo>
                  <a:pt x="0" y="0"/>
                </a:moveTo>
                <a:lnTo>
                  <a:pt x="3060856" y="0"/>
                </a:lnTo>
                <a:lnTo>
                  <a:pt x="3060856" y="4178940"/>
                </a:lnTo>
                <a:lnTo>
                  <a:pt x="0" y="4178940"/>
                </a:lnTo>
                <a:lnTo>
                  <a:pt x="0" y="0"/>
                </a:lnTo>
                <a:close/>
              </a:path>
            </a:pathLst>
          </a:custGeom>
          <a:blipFill>
            <a:blip r:embed="rId2"/>
            <a:stretch>
              <a:fillRect/>
            </a:stretch>
          </a:blipFill>
        </p:spPr>
        <p:txBody>
          <a:bodyPr/>
          <a:lstStyle/>
          <a:p>
            <a:endParaRPr lang="en-GB"/>
          </a:p>
        </p:txBody>
      </p:sp>
      <p:sp>
        <p:nvSpPr>
          <p:cNvPr id="6" name="Freeform 6"/>
          <p:cNvSpPr/>
          <p:nvPr/>
        </p:nvSpPr>
        <p:spPr>
          <a:xfrm>
            <a:off x="10875001" y="1380056"/>
            <a:ext cx="2803412" cy="4026582"/>
          </a:xfrm>
          <a:custGeom>
            <a:avLst/>
            <a:gdLst/>
            <a:ahLst/>
            <a:cxnLst/>
            <a:rect l="l" t="t" r="r" b="b"/>
            <a:pathLst>
              <a:path w="2803412" h="4026582">
                <a:moveTo>
                  <a:pt x="0" y="0"/>
                </a:moveTo>
                <a:lnTo>
                  <a:pt x="2803413" y="0"/>
                </a:lnTo>
                <a:lnTo>
                  <a:pt x="2803413" y="4026581"/>
                </a:lnTo>
                <a:lnTo>
                  <a:pt x="0" y="4026581"/>
                </a:lnTo>
                <a:lnTo>
                  <a:pt x="0" y="0"/>
                </a:lnTo>
                <a:close/>
              </a:path>
            </a:pathLst>
          </a:custGeom>
          <a:blipFill>
            <a:blip r:embed="rId3"/>
            <a:stretch>
              <a:fillRect/>
            </a:stretch>
          </a:blipFill>
        </p:spPr>
        <p:txBody>
          <a:bodyPr/>
          <a:lstStyle/>
          <a:p>
            <a:endParaRPr lang="en-GB"/>
          </a:p>
        </p:txBody>
      </p:sp>
      <p:sp>
        <p:nvSpPr>
          <p:cNvPr id="7" name="Freeform 7"/>
          <p:cNvSpPr/>
          <p:nvPr/>
        </p:nvSpPr>
        <p:spPr>
          <a:xfrm>
            <a:off x="12040959" y="4817781"/>
            <a:ext cx="3155337" cy="4309526"/>
          </a:xfrm>
          <a:custGeom>
            <a:avLst/>
            <a:gdLst/>
            <a:ahLst/>
            <a:cxnLst/>
            <a:rect l="l" t="t" r="r" b="b"/>
            <a:pathLst>
              <a:path w="3155337" h="4309526">
                <a:moveTo>
                  <a:pt x="0" y="0"/>
                </a:moveTo>
                <a:lnTo>
                  <a:pt x="3155337" y="0"/>
                </a:lnTo>
                <a:lnTo>
                  <a:pt x="3155337" y="4309526"/>
                </a:lnTo>
                <a:lnTo>
                  <a:pt x="0" y="4309526"/>
                </a:lnTo>
                <a:lnTo>
                  <a:pt x="0" y="0"/>
                </a:lnTo>
                <a:close/>
              </a:path>
            </a:pathLst>
          </a:custGeom>
          <a:blipFill>
            <a:blip r:embed="rId4"/>
            <a:stretch>
              <a:fillRect/>
            </a:stretch>
          </a:blipFill>
        </p:spPr>
        <p:txBody>
          <a:bodyPr/>
          <a:lstStyle/>
          <a:p>
            <a:endParaRPr lang="en-GB"/>
          </a:p>
        </p:txBody>
      </p:sp>
      <p:sp>
        <p:nvSpPr>
          <p:cNvPr id="8" name="Freeform 8"/>
          <p:cNvSpPr/>
          <p:nvPr/>
        </p:nvSpPr>
        <p:spPr>
          <a:xfrm>
            <a:off x="8638184" y="5445937"/>
            <a:ext cx="2913971" cy="3998061"/>
          </a:xfrm>
          <a:custGeom>
            <a:avLst/>
            <a:gdLst/>
            <a:ahLst/>
            <a:cxnLst/>
            <a:rect l="l" t="t" r="r" b="b"/>
            <a:pathLst>
              <a:path w="2913971" h="3998061">
                <a:moveTo>
                  <a:pt x="0" y="0"/>
                </a:moveTo>
                <a:lnTo>
                  <a:pt x="2913972" y="0"/>
                </a:lnTo>
                <a:lnTo>
                  <a:pt x="2913972" y="3998061"/>
                </a:lnTo>
                <a:lnTo>
                  <a:pt x="0" y="3998061"/>
                </a:lnTo>
                <a:lnTo>
                  <a:pt x="0" y="0"/>
                </a:lnTo>
                <a:close/>
              </a:path>
            </a:pathLst>
          </a:custGeom>
          <a:blipFill>
            <a:blip r:embed="rId5"/>
            <a:stretch>
              <a:fillRect/>
            </a:stretch>
          </a:blipFill>
        </p:spPr>
        <p:txBody>
          <a:bodyPr/>
          <a:lstStyle/>
          <a:p>
            <a:endParaRPr lang="en-GB"/>
          </a:p>
        </p:txBody>
      </p:sp>
      <p:sp>
        <p:nvSpPr>
          <p:cNvPr id="9" name="TextBox 9"/>
          <p:cNvSpPr txBox="1"/>
          <p:nvPr/>
        </p:nvSpPr>
        <p:spPr>
          <a:xfrm>
            <a:off x="1148468" y="1032447"/>
            <a:ext cx="5820853" cy="814370"/>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Model making</a:t>
            </a:r>
          </a:p>
        </p:txBody>
      </p:sp>
      <p:sp>
        <p:nvSpPr>
          <p:cNvPr id="10" name="TextBox 10"/>
          <p:cNvSpPr txBox="1"/>
          <p:nvPr/>
        </p:nvSpPr>
        <p:spPr>
          <a:xfrm>
            <a:off x="1847162" y="2839452"/>
            <a:ext cx="3164939" cy="4180840"/>
          </a:xfrm>
          <a:prstGeom prst="rect">
            <a:avLst/>
          </a:prstGeom>
        </p:spPr>
        <p:txBody>
          <a:bodyPr lIns="0" tIns="0" rIns="0" bIns="0" rtlCol="0" anchor="t">
            <a:spAutoFit/>
          </a:bodyPr>
          <a:lstStyle/>
          <a:p>
            <a:pPr algn="l">
              <a:lnSpc>
                <a:spcPts val="4759"/>
              </a:lnSpc>
            </a:pPr>
            <a:r>
              <a:rPr lang="en-US" sz="3399">
                <a:solidFill>
                  <a:srgbClr val="000000"/>
                </a:solidFill>
                <a:latin typeface="Noto Sans"/>
                <a:ea typeface="Noto Sans"/>
                <a:cs typeface="Noto Sans"/>
                <a:sym typeface="Noto Sans"/>
              </a:rPr>
              <a:t>I develop more in my modeling skills</a:t>
            </a:r>
          </a:p>
          <a:p>
            <a:pPr algn="l">
              <a:lnSpc>
                <a:spcPts val="4759"/>
              </a:lnSpc>
            </a:pPr>
            <a:endParaRPr lang="en-US" sz="3399">
              <a:solidFill>
                <a:srgbClr val="000000"/>
              </a:solidFill>
              <a:latin typeface="Noto Sans"/>
              <a:ea typeface="Noto Sans"/>
              <a:cs typeface="Noto Sans"/>
              <a:sym typeface="Noto Sans"/>
            </a:endParaRPr>
          </a:p>
          <a:p>
            <a:pPr algn="l">
              <a:lnSpc>
                <a:spcPts val="4759"/>
              </a:lnSpc>
            </a:pPr>
            <a:r>
              <a:rPr lang="en-US" sz="3399">
                <a:solidFill>
                  <a:srgbClr val="000000"/>
                </a:solidFill>
                <a:latin typeface="Noto Sans"/>
                <a:ea typeface="Noto Sans"/>
                <a:cs typeface="Noto Sans"/>
                <a:sym typeface="Noto Sans"/>
              </a:rPr>
              <a:t>Learning new skills in modeling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7227" y="396709"/>
            <a:ext cx="16893546" cy="9493582"/>
            <a:chOff x="0" y="0"/>
            <a:chExt cx="4449329" cy="2500367"/>
          </a:xfrm>
        </p:grpSpPr>
        <p:sp>
          <p:nvSpPr>
            <p:cNvPr id="3" name="Freeform 3"/>
            <p:cNvSpPr/>
            <p:nvPr/>
          </p:nvSpPr>
          <p:spPr>
            <a:xfrm>
              <a:off x="0" y="0"/>
              <a:ext cx="4449329" cy="2500367"/>
            </a:xfrm>
            <a:custGeom>
              <a:avLst/>
              <a:gdLst/>
              <a:ahLst/>
              <a:cxnLst/>
              <a:rect l="l" t="t" r="r" b="b"/>
              <a:pathLst>
                <a:path w="4449329" h="2500367">
                  <a:moveTo>
                    <a:pt x="0" y="0"/>
                  </a:moveTo>
                  <a:lnTo>
                    <a:pt x="4449329" y="0"/>
                  </a:lnTo>
                  <a:lnTo>
                    <a:pt x="4449329" y="2500367"/>
                  </a:lnTo>
                  <a:lnTo>
                    <a:pt x="0" y="2500367"/>
                  </a:lnTo>
                  <a:close/>
                </a:path>
              </a:pathLst>
            </a:custGeom>
            <a:solidFill>
              <a:srgbClr val="9CD58D"/>
            </a:solidFill>
          </p:spPr>
          <p:txBody>
            <a:bodyPr/>
            <a:lstStyle/>
            <a:p>
              <a:endParaRPr lang="en-GB"/>
            </a:p>
          </p:txBody>
        </p:sp>
        <p:sp>
          <p:nvSpPr>
            <p:cNvPr id="4" name="TextBox 4"/>
            <p:cNvSpPr txBox="1"/>
            <p:nvPr/>
          </p:nvSpPr>
          <p:spPr>
            <a:xfrm>
              <a:off x="0" y="-38100"/>
              <a:ext cx="4449329" cy="253846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55031" y="1324689"/>
            <a:ext cx="5800052" cy="7803707"/>
          </a:xfrm>
          <a:custGeom>
            <a:avLst/>
            <a:gdLst/>
            <a:ahLst/>
            <a:cxnLst/>
            <a:rect l="l" t="t" r="r" b="b"/>
            <a:pathLst>
              <a:path w="5800052" h="7803707">
                <a:moveTo>
                  <a:pt x="0" y="0"/>
                </a:moveTo>
                <a:lnTo>
                  <a:pt x="5800052" y="0"/>
                </a:lnTo>
                <a:lnTo>
                  <a:pt x="5800052" y="7803707"/>
                </a:lnTo>
                <a:lnTo>
                  <a:pt x="0" y="7803707"/>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1249469" y="1783906"/>
            <a:ext cx="2769566" cy="814370"/>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Challenge</a:t>
            </a:r>
          </a:p>
        </p:txBody>
      </p:sp>
      <p:sp>
        <p:nvSpPr>
          <p:cNvPr id="7" name="TextBox 7"/>
          <p:cNvSpPr txBox="1"/>
          <p:nvPr/>
        </p:nvSpPr>
        <p:spPr>
          <a:xfrm>
            <a:off x="2437778" y="3172685"/>
            <a:ext cx="5277322" cy="17805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Balance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Time management</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Burn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7227" y="396709"/>
            <a:ext cx="16893546" cy="9493582"/>
            <a:chOff x="0" y="0"/>
            <a:chExt cx="4449329" cy="2500367"/>
          </a:xfrm>
        </p:grpSpPr>
        <p:sp>
          <p:nvSpPr>
            <p:cNvPr id="3" name="Freeform 3"/>
            <p:cNvSpPr/>
            <p:nvPr/>
          </p:nvSpPr>
          <p:spPr>
            <a:xfrm>
              <a:off x="0" y="0"/>
              <a:ext cx="4449329" cy="2500367"/>
            </a:xfrm>
            <a:custGeom>
              <a:avLst/>
              <a:gdLst/>
              <a:ahLst/>
              <a:cxnLst/>
              <a:rect l="l" t="t" r="r" b="b"/>
              <a:pathLst>
                <a:path w="4449329" h="2500367">
                  <a:moveTo>
                    <a:pt x="0" y="0"/>
                  </a:moveTo>
                  <a:lnTo>
                    <a:pt x="4449329" y="0"/>
                  </a:lnTo>
                  <a:lnTo>
                    <a:pt x="4449329" y="2500367"/>
                  </a:lnTo>
                  <a:lnTo>
                    <a:pt x="0" y="2500367"/>
                  </a:lnTo>
                  <a:close/>
                </a:path>
              </a:pathLst>
            </a:custGeom>
            <a:solidFill>
              <a:srgbClr val="9CD58D"/>
            </a:solidFill>
          </p:spPr>
          <p:txBody>
            <a:bodyPr/>
            <a:lstStyle/>
            <a:p>
              <a:endParaRPr lang="en-GB"/>
            </a:p>
          </p:txBody>
        </p:sp>
        <p:sp>
          <p:nvSpPr>
            <p:cNvPr id="4" name="TextBox 4"/>
            <p:cNvSpPr txBox="1"/>
            <p:nvPr/>
          </p:nvSpPr>
          <p:spPr>
            <a:xfrm>
              <a:off x="0" y="-38100"/>
              <a:ext cx="4449329" cy="253846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55031" y="1324689"/>
            <a:ext cx="5800052" cy="7803707"/>
          </a:xfrm>
          <a:custGeom>
            <a:avLst/>
            <a:gdLst/>
            <a:ahLst/>
            <a:cxnLst/>
            <a:rect l="l" t="t" r="r" b="b"/>
            <a:pathLst>
              <a:path w="5800052" h="7803707">
                <a:moveTo>
                  <a:pt x="0" y="0"/>
                </a:moveTo>
                <a:lnTo>
                  <a:pt x="5800052" y="0"/>
                </a:lnTo>
                <a:lnTo>
                  <a:pt x="5800052" y="7803707"/>
                </a:lnTo>
                <a:lnTo>
                  <a:pt x="0" y="7803707"/>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2334818" y="1469354"/>
            <a:ext cx="3977394" cy="814370"/>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Time at BCUIC</a:t>
            </a:r>
          </a:p>
        </p:txBody>
      </p:sp>
      <p:sp>
        <p:nvSpPr>
          <p:cNvPr id="7" name="TextBox 7"/>
          <p:cNvSpPr txBox="1"/>
          <p:nvPr/>
        </p:nvSpPr>
        <p:spPr>
          <a:xfrm>
            <a:off x="2975675" y="3102785"/>
            <a:ext cx="5277322" cy="41808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Busy and pressure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Overthinking and negative though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Broaden perspective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Not easy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Learn many valuable lessons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CD58D"/>
        </a:solidFill>
        <a:effectLst/>
      </p:bgPr>
    </p:bg>
    <p:spTree>
      <p:nvGrpSpPr>
        <p:cNvPr id="1" name=""/>
        <p:cNvGrpSpPr/>
        <p:nvPr/>
      </p:nvGrpSpPr>
      <p:grpSpPr>
        <a:xfrm>
          <a:off x="0" y="0"/>
          <a:ext cx="0" cy="0"/>
          <a:chOff x="0" y="0"/>
          <a:chExt cx="0" cy="0"/>
        </a:xfrm>
      </p:grpSpPr>
      <p:sp>
        <p:nvSpPr>
          <p:cNvPr id="2" name="TextBox 2"/>
          <p:cNvSpPr txBox="1"/>
          <p:nvPr/>
        </p:nvSpPr>
        <p:spPr>
          <a:xfrm>
            <a:off x="665061" y="812212"/>
            <a:ext cx="16957877" cy="5325066"/>
          </a:xfrm>
          <a:prstGeom prst="rect">
            <a:avLst/>
          </a:prstGeom>
        </p:spPr>
        <p:txBody>
          <a:bodyPr lIns="0" tIns="0" rIns="0" bIns="0" rtlCol="0" anchor="t">
            <a:spAutoFit/>
          </a:bodyPr>
          <a:lstStyle/>
          <a:p>
            <a:pPr algn="l">
              <a:lnSpc>
                <a:spcPts val="2625"/>
              </a:lnSpc>
              <a:spcBef>
                <a:spcPct val="0"/>
              </a:spcBef>
            </a:pPr>
            <a:r>
              <a:rPr lang="en-US" sz="1875">
                <a:solidFill>
                  <a:srgbClr val="000000"/>
                </a:solidFill>
                <a:latin typeface="Noto Sans"/>
                <a:ea typeface="Noto Sans"/>
                <a:cs typeface="Noto Sans"/>
                <a:sym typeface="Noto Sans"/>
              </a:rPr>
              <a:t>Huynh, G. (2025). YIN-YANG TILE ROOF - THE OLD SOUL REMAINS FOREVER. [online] MLifeOn. Available at: https://mlifeon.com/en/articles/yin-yang-tile-roof-the-old-soul-remains-forever/ [Accessed 28 July 2026]. </a:t>
            </a:r>
          </a:p>
          <a:p>
            <a:pPr algn="l">
              <a:lnSpc>
                <a:spcPts val="2625"/>
              </a:lnSpc>
              <a:spcBef>
                <a:spcPct val="0"/>
              </a:spcBef>
            </a:pPr>
            <a:r>
              <a:rPr lang="en-US" sz="1875">
                <a:solidFill>
                  <a:srgbClr val="000000"/>
                </a:solidFill>
                <a:latin typeface="Noto Sans"/>
                <a:ea typeface="Noto Sans"/>
                <a:cs typeface="Noto Sans"/>
                <a:sym typeface="Noto Sans"/>
              </a:rPr>
              <a:t>Vuong, Q.-H., Bui, Q.-K., La, V.-P., Vuong, T.-T., Ho, M.-T., Nguyen, H.-K.T., Nguyen, H.-N., Nghiem, K.-C.P. and Ho, M.-T. (2019) Cultural evolution in Vietnam's early 20th century: A Bayesian networks analysis of Hanoi Franco-Chinese house designs, Social Sciences &amp; Humanities Open, 1(1), p. 100001. Available at:</a:t>
            </a:r>
            <a:r>
              <a:rPr lang="en-US" sz="1875" u="sng">
                <a:solidFill>
                  <a:srgbClr val="000000"/>
                </a:solidFill>
                <a:latin typeface="Noto Sans"/>
                <a:ea typeface="Noto Sans"/>
                <a:cs typeface="Noto Sans"/>
                <a:sym typeface="Noto Sans"/>
                <a:hlinkClick r:id="rId2" tooltip="https://www.google.com/search?q=https://doi.org/10.1016/j.ssaho.2019.100001"/>
              </a:rPr>
              <a:t> https://doi.org/10.1016/j.ssaho.2019.100001</a:t>
            </a:r>
            <a:r>
              <a:rPr lang="en-US" sz="1875">
                <a:solidFill>
                  <a:srgbClr val="000000"/>
                </a:solidFill>
                <a:latin typeface="Noto Sans"/>
                <a:ea typeface="Noto Sans"/>
                <a:cs typeface="Noto Sans"/>
                <a:sym typeface="Noto Sans"/>
              </a:rPr>
              <a:t>. </a:t>
            </a:r>
          </a:p>
          <a:p>
            <a:pPr algn="l">
              <a:lnSpc>
                <a:spcPts val="2625"/>
              </a:lnSpc>
              <a:spcBef>
                <a:spcPct val="0"/>
              </a:spcBef>
            </a:pPr>
            <a:r>
              <a:rPr lang="en-US" sz="1875">
                <a:solidFill>
                  <a:srgbClr val="000000"/>
                </a:solidFill>
                <a:latin typeface="Noto Sans"/>
                <a:ea typeface="Noto Sans"/>
                <a:cs typeface="Noto Sans"/>
                <a:sym typeface="Noto Sans"/>
              </a:rPr>
              <a:t>National Gallery of Canada (2017). Joseph Beuys. [online] National Gallery of Canada. Available at: https://www.gallery.ca/beuys [Accessed 19 July 2026].</a:t>
            </a:r>
          </a:p>
          <a:p>
            <a:pPr algn="l">
              <a:lnSpc>
                <a:spcPts val="2625"/>
              </a:lnSpc>
              <a:spcBef>
                <a:spcPct val="0"/>
              </a:spcBef>
            </a:pPr>
            <a:r>
              <a:rPr lang="en-US" sz="1875">
                <a:solidFill>
                  <a:srgbClr val="000000"/>
                </a:solidFill>
                <a:latin typeface="Noto Sans"/>
                <a:ea typeface="Noto Sans"/>
                <a:cs typeface="Noto Sans"/>
                <a:sym typeface="Noto Sans"/>
              </a:rPr>
              <a:t>Cooper, N. (2000) 'Urban planning and architecture in colonial Indochina', FCS (French Cultural Studies), 11, pp. 75-99.  </a:t>
            </a:r>
          </a:p>
          <a:p>
            <a:pPr algn="l">
              <a:lnSpc>
                <a:spcPts val="2625"/>
              </a:lnSpc>
              <a:spcBef>
                <a:spcPct val="0"/>
              </a:spcBef>
            </a:pPr>
            <a:r>
              <a:rPr lang="en-US" sz="1875">
                <a:solidFill>
                  <a:srgbClr val="000000"/>
                </a:solidFill>
                <a:latin typeface="Noto Sans"/>
                <a:ea typeface="Noto Sans"/>
                <a:cs typeface="Noto Sans"/>
                <a:sym typeface="Noto Sans"/>
              </a:rPr>
              <a:t>Simonetti, M.-A. (2016) The Ecole des Beaux-Arts de l’Indochine: Victor Tardieu and French Art Between the Wars. Master’s Thesis. University of Illinois at Chicago. </a:t>
            </a:r>
          </a:p>
          <a:p>
            <a:pPr algn="l">
              <a:lnSpc>
                <a:spcPts val="2625"/>
              </a:lnSpc>
              <a:spcBef>
                <a:spcPct val="0"/>
              </a:spcBef>
            </a:pPr>
            <a:r>
              <a:rPr lang="en-US" sz="1875">
                <a:solidFill>
                  <a:srgbClr val="000000"/>
                </a:solidFill>
                <a:latin typeface="Noto Sans"/>
                <a:ea typeface="Noto Sans"/>
                <a:cs typeface="Noto Sans"/>
                <a:sym typeface="Noto Sans"/>
              </a:rPr>
              <a:t>Chabrel, G., Derer, L., Hammouti, I. and Hersemeule, O. (2024) Le Jardin d'Agronomie Tropicale: La parcelle du Dahomey. Université Paris 1 Panthéon-Sorbonne. </a:t>
            </a:r>
          </a:p>
          <a:p>
            <a:pPr algn="l">
              <a:lnSpc>
                <a:spcPts val="2625"/>
              </a:lnSpc>
              <a:spcBef>
                <a:spcPct val="0"/>
              </a:spcBef>
            </a:pPr>
            <a:r>
              <a:rPr lang="en-US" sz="1875">
                <a:solidFill>
                  <a:srgbClr val="000000"/>
                </a:solidFill>
                <a:latin typeface="Noto Sans"/>
                <a:ea typeface="Noto Sans"/>
                <a:cs typeface="Noto Sans"/>
                <a:sym typeface="Noto Sans"/>
              </a:rPr>
              <a:t>Atelier Parisien d'Urbanisme (APUR) (2013) Le Jardin d'Agronomie Tropicale Bois de Vincennes: Perpectives d'évolution du site. Paris: APUR </a:t>
            </a:r>
          </a:p>
          <a:p>
            <a:pPr algn="l">
              <a:lnSpc>
                <a:spcPts val="2625"/>
              </a:lnSpc>
              <a:spcBef>
                <a:spcPct val="0"/>
              </a:spcBef>
            </a:pPr>
            <a:r>
              <a:rPr lang="en-US" sz="1875">
                <a:solidFill>
                  <a:srgbClr val="000000"/>
                </a:solidFill>
                <a:latin typeface="Noto Sans"/>
                <a:ea typeface="Noto Sans"/>
                <a:cs typeface="Noto Sans"/>
                <a:sym typeface="Noto Sans"/>
              </a:rPr>
              <a:t>Kagan, S. (2014). The practice of ecological art.</a:t>
            </a:r>
          </a:p>
          <a:p>
            <a:pPr algn="l">
              <a:lnSpc>
                <a:spcPts val="2625"/>
              </a:lnSpc>
              <a:spcBef>
                <a:spcPct val="0"/>
              </a:spcBef>
            </a:pPr>
            <a:r>
              <a:rPr lang="en-US" sz="1875">
                <a:solidFill>
                  <a:srgbClr val="000000"/>
                </a:solidFill>
                <a:latin typeface="Noto Sans"/>
                <a:ea typeface="Noto Sans"/>
                <a:cs typeface="Noto Sans"/>
                <a:sym typeface="Noto Sans"/>
              </a:rPr>
              <a:t>Golosova, E.V. and Chu, H.M. (2019). The gardens and architecture of the imperial burial complexes of Vietnam as a result of the influence of Chinese culture on the countries of Woutheast Asia. [online] Amazonia Investiga, 8(21), pp. 491–499. Available at: </a:t>
            </a:r>
            <a:r>
              <a:rPr lang="en-US" sz="1875" u="sng">
                <a:solidFill>
                  <a:srgbClr val="000000"/>
                </a:solidFill>
                <a:latin typeface="Noto Sans"/>
                <a:ea typeface="Noto Sans"/>
                <a:cs typeface="Noto Sans"/>
                <a:sym typeface="Noto Sans"/>
                <a:hlinkClick r:id="rId3" tooltip="https://www.google.com/search?q=http://www.udla.edu.co/revistas/index.php/amazonia-investiga"/>
              </a:rPr>
              <a:t>http://www.udla.edu.co/revistas/index.php/amazonia-investiga</a:t>
            </a:r>
            <a:r>
              <a:rPr lang="en-US" sz="1875">
                <a:solidFill>
                  <a:srgbClr val="000000"/>
                </a:solidFill>
                <a:latin typeface="Noto Sans"/>
                <a:ea typeface="Noto Sans"/>
                <a:cs typeface="Noto Sans"/>
                <a:sym typeface="Noto Sans"/>
              </a:rPr>
              <a:t>.[Accessed 28 July 2026]</a:t>
            </a:r>
          </a:p>
        </p:txBody>
      </p:sp>
      <p:sp>
        <p:nvSpPr>
          <p:cNvPr id="3" name="TextBox 3"/>
          <p:cNvSpPr txBox="1"/>
          <p:nvPr/>
        </p:nvSpPr>
        <p:spPr>
          <a:xfrm>
            <a:off x="274293" y="35967"/>
            <a:ext cx="4393747" cy="814344"/>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Reference list: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315007" y="4479944"/>
            <a:ext cx="9657986" cy="1422362"/>
          </a:xfrm>
          <a:prstGeom prst="rect">
            <a:avLst/>
          </a:prstGeom>
        </p:spPr>
        <p:txBody>
          <a:bodyPr lIns="0" tIns="0" rIns="0" bIns="0" rtlCol="0" anchor="t">
            <a:spAutoFit/>
          </a:bodyPr>
          <a:lstStyle/>
          <a:p>
            <a:pPr algn="l">
              <a:lnSpc>
                <a:spcPts val="10999"/>
              </a:lnSpc>
            </a:pPr>
            <a:r>
              <a:rPr lang="en-US" sz="9999">
                <a:solidFill>
                  <a:srgbClr val="000000"/>
                </a:solidFill>
                <a:latin typeface="Brittany"/>
                <a:ea typeface="Brittany"/>
                <a:cs typeface="Brittany"/>
                <a:sym typeface="Brittany"/>
              </a:rPr>
              <a:t>THANK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CD58D"/>
        </a:solidFill>
        <a:effectLst/>
      </p:bgPr>
    </p:bg>
    <p:spTree>
      <p:nvGrpSpPr>
        <p:cNvPr id="1" name=""/>
        <p:cNvGrpSpPr/>
        <p:nvPr/>
      </p:nvGrpSpPr>
      <p:grpSpPr>
        <a:xfrm>
          <a:off x="0" y="0"/>
          <a:ext cx="0" cy="0"/>
          <a:chOff x="0" y="0"/>
          <a:chExt cx="0" cy="0"/>
        </a:xfrm>
      </p:grpSpPr>
      <p:sp>
        <p:nvSpPr>
          <p:cNvPr id="2" name="TextBox 2"/>
          <p:cNvSpPr txBox="1"/>
          <p:nvPr/>
        </p:nvSpPr>
        <p:spPr>
          <a:xfrm>
            <a:off x="5794908" y="4648527"/>
            <a:ext cx="6698184" cy="1104247"/>
          </a:xfrm>
          <a:prstGeom prst="rect">
            <a:avLst/>
          </a:prstGeom>
        </p:spPr>
        <p:txBody>
          <a:bodyPr lIns="0" tIns="0" rIns="0" bIns="0" rtlCol="0" anchor="t">
            <a:spAutoFit/>
          </a:bodyPr>
          <a:lstStyle/>
          <a:p>
            <a:pPr algn="ctr">
              <a:lnSpc>
                <a:spcPts val="8480"/>
              </a:lnSpc>
            </a:pPr>
            <a:r>
              <a:rPr lang="en-US" sz="8000">
                <a:solidFill>
                  <a:srgbClr val="000000"/>
                </a:solidFill>
                <a:latin typeface="Hammersmith One"/>
                <a:ea typeface="Hammersmith One"/>
                <a:cs typeface="Hammersmith One"/>
                <a:sym typeface="Hammersmith One"/>
              </a:rPr>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6535" y="2"/>
            <a:ext cx="5333696" cy="1532238"/>
          </a:xfrm>
          <a:prstGeom prst="rect">
            <a:avLst/>
          </a:prstGeom>
        </p:spPr>
      </p:pic>
      <p:sp>
        <p:nvSpPr>
          <p:cNvPr id="3" name="Rectangle 2"/>
          <p:cNvSpPr/>
          <p:nvPr/>
        </p:nvSpPr>
        <p:spPr>
          <a:xfrm>
            <a:off x="5240979" y="943076"/>
            <a:ext cx="7114063" cy="542071"/>
          </a:xfrm>
          <a:prstGeom prst="rect">
            <a:avLst/>
          </a:prstGeom>
        </p:spPr>
        <p:txBody>
          <a:bodyPr wrap="none">
            <a:spAutoFit/>
          </a:bodyPr>
          <a:lstStyle/>
          <a:p>
            <a:pPr algn="ctr">
              <a:lnSpc>
                <a:spcPct val="115000"/>
              </a:lnSpc>
              <a:spcAft>
                <a:spcPts val="1500"/>
              </a:spcAft>
            </a:pPr>
            <a:r>
              <a:rPr lang="en-GB" sz="2700" b="1" dirty="0">
                <a:latin typeface="Calibri" panose="020F0502020204030204" pitchFamily="34" charset="0"/>
                <a:ea typeface="Calibri" panose="020F0502020204030204" pitchFamily="34" charset="0"/>
                <a:cs typeface="Times New Roman" panose="02020603050405020304" pitchFamily="18" charset="0"/>
              </a:rPr>
              <a:t>ASSESSMENT &amp; EXAMINATION FEEDBACK FORM</a:t>
            </a:r>
            <a:endParaRPr lang="en-GB" sz="15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556924943"/>
              </p:ext>
            </p:extLst>
          </p:nvPr>
        </p:nvGraphicFramePr>
        <p:xfrm>
          <a:off x="4288794" y="1732064"/>
          <a:ext cx="8587740" cy="593980"/>
        </p:xfrm>
        <a:graphic>
          <a:graphicData uri="http://schemas.openxmlformats.org/drawingml/2006/table">
            <a:tbl>
              <a:tblPr firstRow="1" firstCol="1" bandRow="1"/>
              <a:tblGrid>
                <a:gridCol w="2146935">
                  <a:extLst>
                    <a:ext uri="{9D8B030D-6E8A-4147-A177-3AD203B41FA5}">
                      <a16:colId xmlns:a16="http://schemas.microsoft.com/office/drawing/2014/main" val="20000"/>
                    </a:ext>
                  </a:extLst>
                </a:gridCol>
                <a:gridCol w="2146935">
                  <a:extLst>
                    <a:ext uri="{9D8B030D-6E8A-4147-A177-3AD203B41FA5}">
                      <a16:colId xmlns:a16="http://schemas.microsoft.com/office/drawing/2014/main" val="20001"/>
                    </a:ext>
                  </a:extLst>
                </a:gridCol>
                <a:gridCol w="2146935">
                  <a:extLst>
                    <a:ext uri="{9D8B030D-6E8A-4147-A177-3AD203B41FA5}">
                      <a16:colId xmlns:a16="http://schemas.microsoft.com/office/drawing/2014/main" val="20002"/>
                    </a:ext>
                  </a:extLst>
                </a:gridCol>
                <a:gridCol w="2146935">
                  <a:extLst>
                    <a:ext uri="{9D8B030D-6E8A-4147-A177-3AD203B41FA5}">
                      <a16:colId xmlns:a16="http://schemas.microsoft.com/office/drawing/2014/main" val="20003"/>
                    </a:ext>
                  </a:extLst>
                </a:gridCol>
              </a:tblGrid>
              <a:tr h="296990">
                <a:tc>
                  <a:txBody>
                    <a:bodyPr/>
                    <a:lstStyle/>
                    <a:p>
                      <a:pPr>
                        <a:lnSpc>
                          <a:spcPct val="115000"/>
                        </a:lnSpc>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MODULE CODE</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ART104</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STUDENT ID</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b="1" dirty="0">
                          <a:effectLst/>
                          <a:latin typeface="Calibri" panose="020F0502020204030204" pitchFamily="34" charset="0"/>
                          <a:ea typeface="Calibri" panose="020F0502020204030204" pitchFamily="34" charset="0"/>
                          <a:cs typeface="Times New Roman" panose="02020603050405020304" pitchFamily="18" charset="0"/>
                        </a:rPr>
                        <a:t>172036 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96990">
                <a:tc>
                  <a:txBody>
                    <a:bodyPr/>
                    <a:lstStyle/>
                    <a:p>
                      <a:pPr>
                        <a:lnSpc>
                          <a:spcPct val="115000"/>
                        </a:lnSpc>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SEMESTER</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 2602</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DATE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b="1" dirty="0">
                          <a:effectLst/>
                          <a:latin typeface="Calibri" panose="020F0502020204030204" pitchFamily="34" charset="0"/>
                          <a:ea typeface="Calibri" panose="020F0502020204030204" pitchFamily="34" charset="0"/>
                          <a:cs typeface="Times New Roman" panose="02020603050405020304" pitchFamily="18" charset="0"/>
                        </a:rPr>
                        <a:t>05/08/2026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 name="Rectangle 6"/>
          <p:cNvSpPr/>
          <p:nvPr/>
        </p:nvSpPr>
        <p:spPr>
          <a:xfrm>
            <a:off x="945292" y="2345869"/>
            <a:ext cx="16397417" cy="3393237"/>
          </a:xfrm>
          <a:prstGeom prst="rect">
            <a:avLst/>
          </a:prstGeom>
        </p:spPr>
        <p:txBody>
          <a:bodyPr wrap="square">
            <a:spAutoFit/>
          </a:bodyPr>
          <a:lstStyle/>
          <a:p>
            <a:pPr>
              <a:tabLst>
                <a:tab pos="4298633" algn="ctr"/>
                <a:tab pos="8597265" algn="r"/>
              </a:tabLst>
            </a:pPr>
            <a:r>
              <a:rPr lang="en-GB" sz="1650" b="1" dirty="0">
                <a:latin typeface="Calibri" panose="020F0502020204030204" pitchFamily="34" charset="0"/>
                <a:ea typeface="Calibri" panose="020F0502020204030204" pitchFamily="34" charset="0"/>
                <a:cs typeface="Arial" panose="020B0604020202020204" pitchFamily="34" charset="0"/>
              </a:rPr>
              <a:t>Additional Guidance:</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a:tabLst>
                <a:tab pos="4298633" algn="ctr"/>
                <a:tab pos="8597265" algn="r"/>
              </a:tabLst>
            </a:pPr>
            <a:r>
              <a:rPr lang="en-GB" sz="1650" b="1" dirty="0">
                <a:latin typeface="Calibri" panose="020F0502020204030204" pitchFamily="34" charset="0"/>
                <a:ea typeface="Calibri" panose="020F0502020204030204" pitchFamily="34" charset="0"/>
                <a:cs typeface="Arial" panose="020B0604020202020204" pitchFamily="34"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Feedback provided in this form should be accompanied by corresponding annotations on the student’s script in the appropriate colour as follows:</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Wingdings" panose="05000000000000000000" pitchFamily="2" charset="2"/>
              <a:buChar char=""/>
              <a:tabLst>
                <a:tab pos="4298633" algn="ctr"/>
                <a:tab pos="8597265" algn="r"/>
                <a:tab pos="685800" algn="l"/>
              </a:tabLst>
            </a:pPr>
            <a:r>
              <a:rPr lang="en-GB" sz="1650" b="1" dirty="0">
                <a:solidFill>
                  <a:srgbClr val="FF0000"/>
                </a:solidFill>
                <a:latin typeface="Calibri" panose="020F0502020204030204" pitchFamily="34" charset="0"/>
                <a:ea typeface="Calibri" panose="020F0502020204030204" pitchFamily="34" charset="0"/>
                <a:cs typeface="Arial" panose="020B0604020202020204" pitchFamily="34" charset="0"/>
              </a:rPr>
              <a:t>RED</a:t>
            </a:r>
            <a:r>
              <a:rPr lang="en-GB" sz="1650" b="1" dirty="0">
                <a:latin typeface="Calibri" panose="020F0502020204030204" pitchFamily="34" charset="0"/>
                <a:ea typeface="Calibri" panose="020F0502020204030204" pitchFamily="34" charset="0"/>
                <a:cs typeface="Arial" panose="020B0604020202020204" pitchFamily="34" charset="0"/>
              </a:rPr>
              <a:t> = FIRST MARKER</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Wingdings" panose="05000000000000000000" pitchFamily="2" charset="2"/>
              <a:buChar char=""/>
              <a:tabLst>
                <a:tab pos="4298633" algn="ctr"/>
                <a:tab pos="8597265" algn="r"/>
                <a:tab pos="685800" algn="l"/>
              </a:tabLst>
            </a:pPr>
            <a:r>
              <a:rPr lang="en-GB" sz="1650" b="1" dirty="0">
                <a:solidFill>
                  <a:srgbClr val="00B050"/>
                </a:solidFill>
                <a:latin typeface="Calibri" panose="020F0502020204030204" pitchFamily="34" charset="0"/>
                <a:ea typeface="Calibri" panose="020F0502020204030204" pitchFamily="34" charset="0"/>
                <a:cs typeface="Arial" panose="020B0604020202020204" pitchFamily="34" charset="0"/>
              </a:rPr>
              <a:t>GREEN</a:t>
            </a:r>
            <a:r>
              <a:rPr lang="en-GB" sz="1650" b="1" dirty="0">
                <a:latin typeface="Calibri" panose="020F0502020204030204" pitchFamily="34" charset="0"/>
                <a:ea typeface="Calibri" panose="020F0502020204030204" pitchFamily="34" charset="0"/>
                <a:cs typeface="Arial" panose="020B0604020202020204" pitchFamily="34" charset="0"/>
              </a:rPr>
              <a:t> = SECOND MARKER</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342900">
              <a:tabLst>
                <a:tab pos="4298633" algn="ctr"/>
                <a:tab pos="8597265" algn="r"/>
              </a:tabLst>
            </a:pPr>
            <a:r>
              <a:rPr lang="en-GB" sz="1650" b="1" dirty="0">
                <a:latin typeface="Calibri" panose="020F0502020204030204" pitchFamily="34" charset="0"/>
                <a:ea typeface="Calibri" panose="020F0502020204030204" pitchFamily="34" charset="0"/>
                <a:cs typeface="Arial" panose="020B0604020202020204" pitchFamily="34"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The First Mark stands as the ‘Agreed Mark’ unless there is a deviation beyond 10%</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Agreed Mark section is to be completed by the Second Marker with the mark entered matching the First Mark where there is a deviation of less than 10% to indicate agreement/confirmation. 	The additional section added for ‘Agreed Mark’ is to be completed / signed by the Second Marker where the deviation is less than 10%.</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Where there is a deviation of more than 10% the First Marker and Second Marker are to consult further to reach a consensus on the Agreed Mark.</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If a consensus cannot be reached between the First Marker and Second Marker a Third Marker / Moderator will be appointed by the Academic Services Team to confirm the Agreed Mark.</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 pos="675323" algn="ctr"/>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Where there is a deviation of more than 10% the First Marker and Second Marker are to consult further to reach a consensus on the Agreed Mark.</a:t>
            </a:r>
            <a:endParaRPr lang="en-GB" sz="165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e 7"/>
          <p:cNvGraphicFramePr>
            <a:graphicFrameLocks noGrp="1"/>
          </p:cNvGraphicFramePr>
          <p:nvPr/>
        </p:nvGraphicFramePr>
        <p:xfrm>
          <a:off x="988536" y="6782501"/>
          <a:ext cx="15618945" cy="2036318"/>
        </p:xfrm>
        <a:graphic>
          <a:graphicData uri="http://schemas.openxmlformats.org/drawingml/2006/table">
            <a:tbl>
              <a:tblPr firstRow="1" firstCol="1" lastRow="1" lastCol="1" bandRow="1" bandCol="1"/>
              <a:tblGrid>
                <a:gridCol w="3452130">
                  <a:extLst>
                    <a:ext uri="{9D8B030D-6E8A-4147-A177-3AD203B41FA5}">
                      <a16:colId xmlns:a16="http://schemas.microsoft.com/office/drawing/2014/main" val="20000"/>
                    </a:ext>
                  </a:extLst>
                </a:gridCol>
                <a:gridCol w="2749701">
                  <a:extLst>
                    <a:ext uri="{9D8B030D-6E8A-4147-A177-3AD203B41FA5}">
                      <a16:colId xmlns:a16="http://schemas.microsoft.com/office/drawing/2014/main" val="20001"/>
                    </a:ext>
                  </a:extLst>
                </a:gridCol>
                <a:gridCol w="2749701">
                  <a:extLst>
                    <a:ext uri="{9D8B030D-6E8A-4147-A177-3AD203B41FA5}">
                      <a16:colId xmlns:a16="http://schemas.microsoft.com/office/drawing/2014/main" val="20002"/>
                    </a:ext>
                  </a:extLst>
                </a:gridCol>
                <a:gridCol w="6667413">
                  <a:extLst>
                    <a:ext uri="{9D8B030D-6E8A-4147-A177-3AD203B41FA5}">
                      <a16:colId xmlns:a16="http://schemas.microsoft.com/office/drawing/2014/main" val="20003"/>
                    </a:ext>
                  </a:extLst>
                </a:gridCol>
              </a:tblGrid>
              <a:tr h="332591">
                <a:tc>
                  <a:txBody>
                    <a:bodyPr/>
                    <a:lstStyle/>
                    <a:p>
                      <a:pPr algn="l">
                        <a:lnSpc>
                          <a:spcPct val="115000"/>
                        </a:lnSpc>
                        <a:spcAft>
                          <a:spcPts val="0"/>
                        </a:spcAf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79095" algn="l"/>
                          <a:tab pos="960120" algn="l"/>
                          <a:tab pos="1303020" algn="l"/>
                          <a:tab pos="1645920" algn="l"/>
                        </a:tabLst>
                      </a:pPr>
                      <a:r>
                        <a:rPr lang="en-GB" sz="1500" b="1">
                          <a:effectLst/>
                          <a:latin typeface="Arial" panose="020B0604020202020204" pitchFamily="34" charset="0"/>
                          <a:ea typeface="Times New Roman" panose="02020603050405020304" pitchFamily="18" charset="0"/>
                          <a:cs typeface="Times New Roman" panose="02020603050405020304" pitchFamily="18" charset="0"/>
                        </a:rPr>
                        <a:t>Mark Allocated</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79095" algn="l"/>
                          <a:tab pos="960120" algn="l"/>
                          <a:tab pos="1303020" algn="l"/>
                          <a:tab pos="1645920" algn="l"/>
                        </a:tabLst>
                      </a:pPr>
                      <a:r>
                        <a:rPr lang="en-GB" sz="1500" b="1">
                          <a:effectLst/>
                          <a:latin typeface="Arial" panose="020B0604020202020204" pitchFamily="34" charset="0"/>
                          <a:ea typeface="Times New Roman" panose="02020603050405020304" pitchFamily="18" charset="0"/>
                          <a:cs typeface="Times New Roman" panose="02020603050405020304" pitchFamily="18" charset="0"/>
                        </a:rPr>
                        <a:t>Percentage %</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79095" algn="l"/>
                          <a:tab pos="960120" algn="l"/>
                          <a:tab pos="1303020" algn="l"/>
                          <a:tab pos="1645920" algn="l"/>
                        </a:tabLst>
                      </a:pPr>
                      <a:r>
                        <a:rPr lang="en-GB" sz="1500" b="1" dirty="0">
                          <a:effectLst/>
                          <a:latin typeface="Arial" panose="020B0604020202020204" pitchFamily="34" charset="0"/>
                          <a:ea typeface="Times New Roman" panose="02020603050405020304" pitchFamily="18" charset="0"/>
                          <a:cs typeface="Times New Roman" panose="02020603050405020304" pitchFamily="18" charset="0"/>
                        </a:rPr>
                        <a:t>Signature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8697">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First Marker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98584">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Second marker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2632">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Agreed mark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8897">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Moderator (if applicable)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7962">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Signature (Moderator)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379095" algn="l"/>
                          <a:tab pos="960120" algn="l"/>
                          <a:tab pos="1303020" algn="l"/>
                          <a:tab pos="1645920" algn="l"/>
                        </a:tabLs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379095" algn="l"/>
                          <a:tab pos="960120" algn="l"/>
                          <a:tab pos="1303020" algn="l"/>
                          <a:tab pos="1645920" algn="l"/>
                        </a:tabLs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tabLst>
                          <a:tab pos="379095" algn="l"/>
                          <a:tab pos="960120" algn="l"/>
                          <a:tab pos="1303020" algn="l"/>
                          <a:tab pos="1645920" algn="l"/>
                        </a:tabLs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9" name="Table 8"/>
          <p:cNvGraphicFramePr>
            <a:graphicFrameLocks noGrp="1"/>
          </p:cNvGraphicFramePr>
          <p:nvPr/>
        </p:nvGraphicFramePr>
        <p:xfrm>
          <a:off x="951470" y="9006500"/>
          <a:ext cx="15656014" cy="578422"/>
        </p:xfrm>
        <a:graphic>
          <a:graphicData uri="http://schemas.openxmlformats.org/drawingml/2006/table">
            <a:tbl>
              <a:tblPr firstRow="1" firstCol="1" bandRow="1"/>
              <a:tblGrid>
                <a:gridCol w="2756135">
                  <a:extLst>
                    <a:ext uri="{9D8B030D-6E8A-4147-A177-3AD203B41FA5}">
                      <a16:colId xmlns:a16="http://schemas.microsoft.com/office/drawing/2014/main" val="20000"/>
                    </a:ext>
                  </a:extLst>
                </a:gridCol>
                <a:gridCol w="5299383">
                  <a:extLst>
                    <a:ext uri="{9D8B030D-6E8A-4147-A177-3AD203B41FA5}">
                      <a16:colId xmlns:a16="http://schemas.microsoft.com/office/drawing/2014/main" val="20001"/>
                    </a:ext>
                  </a:extLst>
                </a:gridCol>
                <a:gridCol w="2933268">
                  <a:extLst>
                    <a:ext uri="{9D8B030D-6E8A-4147-A177-3AD203B41FA5}">
                      <a16:colId xmlns:a16="http://schemas.microsoft.com/office/drawing/2014/main" val="20002"/>
                    </a:ext>
                  </a:extLst>
                </a:gridCol>
                <a:gridCol w="4667228">
                  <a:extLst>
                    <a:ext uri="{9D8B030D-6E8A-4147-A177-3AD203B41FA5}">
                      <a16:colId xmlns:a16="http://schemas.microsoft.com/office/drawing/2014/main" val="20003"/>
                    </a:ext>
                  </a:extLst>
                </a:gridCol>
              </a:tblGrid>
              <a:tr h="561404">
                <a:tc>
                  <a:txBody>
                    <a:bodyPr/>
                    <a:lstStyle/>
                    <a:p>
                      <a:pPr algn="l">
                        <a:lnSpc>
                          <a:spcPct val="115000"/>
                        </a:lnSpc>
                        <a:spcAft>
                          <a:spcPts val="0"/>
                        </a:spcAft>
                      </a:pPr>
                      <a:r>
                        <a:rPr lang="en-GB" sz="1700" b="1" dirty="0">
                          <a:effectLst/>
                          <a:latin typeface="Calibri" panose="020F0502020204030204" pitchFamily="34" charset="0"/>
                          <a:ea typeface="Calibri" panose="020F0502020204030204" pitchFamily="34" charset="0"/>
                          <a:cs typeface="Times New Roman" panose="02020603050405020304" pitchFamily="18" charset="0"/>
                        </a:rPr>
                        <a:t>FIRST MARKER NAME (PRINT)</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7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FIRST MARKER </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GB" sz="17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(SIGNATURE)</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0" name="Rectangle 1"/>
          <p:cNvSpPr>
            <a:spLocks noChangeArrowheads="1"/>
          </p:cNvSpPr>
          <p:nvPr/>
        </p:nvSpPr>
        <p:spPr bwMode="auto">
          <a:xfrm>
            <a:off x="951468" y="6391238"/>
            <a:ext cx="1359246"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lvl1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1pPr>
            <a:lvl2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2pPr>
            <a:lvl3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3pPr>
            <a:lvl4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4pPr>
            <a:lvl5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5pPr>
            <a:lvl6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6pPr>
            <a:lvl7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7pPr>
            <a:lvl8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8pPr>
            <a:lvl9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9pPr>
          </a:lstStyle>
          <a:p>
            <a:pPr defTabSz="1371600">
              <a:tabLst>
                <a:tab pos="569120" algn="l"/>
                <a:tab pos="1440657" algn="l"/>
                <a:tab pos="1955007" algn="l"/>
                <a:tab pos="2469357" algn="l"/>
              </a:tabLst>
            </a:pPr>
            <a:r>
              <a:rPr lang="en-GB" altLang="en-US" b="1" dirty="0">
                <a:latin typeface="Calibri" panose="020F0502020204030204" pitchFamily="34" charset="0"/>
                <a:ea typeface="Calibri" panose="020F0502020204030204" pitchFamily="34" charset="0"/>
                <a:cs typeface="Arial" panose="020B0604020202020204" pitchFamily="34" charset="0"/>
              </a:rPr>
              <a:t>Section A</a:t>
            </a:r>
            <a:endParaRPr lang="en-GB" altLang="en-US" sz="1200" dirty="0"/>
          </a:p>
        </p:txBody>
      </p:sp>
      <p:graphicFrame>
        <p:nvGraphicFramePr>
          <p:cNvPr id="6" name="Table 5">
            <a:extLst>
              <a:ext uri="{FF2B5EF4-FFF2-40B4-BE49-F238E27FC236}">
                <a16:creationId xmlns:a16="http://schemas.microsoft.com/office/drawing/2014/main" id="{45C5D016-8EBF-7588-059B-F5A3A40B4999}"/>
              </a:ext>
            </a:extLst>
          </p:cNvPr>
          <p:cNvGraphicFramePr>
            <a:graphicFrameLocks noGrp="1"/>
          </p:cNvGraphicFramePr>
          <p:nvPr/>
        </p:nvGraphicFramePr>
        <p:xfrm>
          <a:off x="988536" y="5873354"/>
          <a:ext cx="15618945" cy="517884"/>
        </p:xfrm>
        <a:graphic>
          <a:graphicData uri="http://schemas.openxmlformats.org/drawingml/2006/table">
            <a:tbl>
              <a:tblPr firstRow="1" firstCol="1" bandRow="1">
                <a:tableStyleId>{5C22544A-7EE6-4342-B048-85BDC9FD1C3A}</a:tableStyleId>
              </a:tblPr>
              <a:tblGrid>
                <a:gridCol w="3440253">
                  <a:extLst>
                    <a:ext uri="{9D8B030D-6E8A-4147-A177-3AD203B41FA5}">
                      <a16:colId xmlns:a16="http://schemas.microsoft.com/office/drawing/2014/main" val="545024953"/>
                    </a:ext>
                  </a:extLst>
                </a:gridCol>
                <a:gridCol w="12178692">
                  <a:extLst>
                    <a:ext uri="{9D8B030D-6E8A-4147-A177-3AD203B41FA5}">
                      <a16:colId xmlns:a16="http://schemas.microsoft.com/office/drawing/2014/main" val="4051669561"/>
                    </a:ext>
                  </a:extLst>
                </a:gridCol>
              </a:tblGrid>
              <a:tr h="517884">
                <a:tc>
                  <a:txBody>
                    <a:bodyPr/>
                    <a:lstStyle/>
                    <a:p>
                      <a:pPr algn="l">
                        <a:lnSpc>
                          <a:spcPct val="107000"/>
                        </a:lnSpc>
                        <a:spcAft>
                          <a:spcPts val="800"/>
                        </a:spcAft>
                      </a:pPr>
                      <a:r>
                        <a:rPr lang="en-GB" sz="1700" b="1" dirty="0">
                          <a:solidFill>
                            <a:sysClr val="windowText" lastClr="000000"/>
                          </a:solidFill>
                          <a:effectLst/>
                        </a:rPr>
                        <a:t>WordPress link</a:t>
                      </a:r>
                      <a:endParaRPr lang="en-GB" sz="17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7000"/>
                        </a:lnSpc>
                        <a:spcAft>
                          <a:spcPts val="800"/>
                        </a:spcAft>
                      </a:pPr>
                      <a:r>
                        <a:rPr lang="en-GB" sz="1700" dirty="0">
                          <a:effectLst/>
                        </a:rPr>
                        <a:t> https://mango491.wordpress.com/</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5902063"/>
                  </a:ext>
                </a:extLst>
              </a:tr>
            </a:tbl>
          </a:graphicData>
        </a:graphic>
      </p:graphicFrame>
    </p:spTree>
    <p:extLst>
      <p:ext uri="{BB962C8B-B14F-4D97-AF65-F5344CB8AC3E}">
        <p14:creationId xmlns:p14="http://schemas.microsoft.com/office/powerpoint/2010/main" val="3721359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6535" y="2"/>
            <a:ext cx="5333696" cy="1532238"/>
          </a:xfrm>
          <a:prstGeom prst="rect">
            <a:avLst/>
          </a:prstGeom>
        </p:spPr>
      </p:pic>
      <p:sp>
        <p:nvSpPr>
          <p:cNvPr id="3" name="Rectangle 2"/>
          <p:cNvSpPr/>
          <p:nvPr/>
        </p:nvSpPr>
        <p:spPr>
          <a:xfrm>
            <a:off x="1034899" y="1075192"/>
            <a:ext cx="3287567" cy="392159"/>
          </a:xfrm>
          <a:prstGeom prst="rect">
            <a:avLst/>
          </a:prstGeom>
        </p:spPr>
        <p:txBody>
          <a:bodyPr wrap="none">
            <a:spAutoFit/>
          </a:bodyPr>
          <a:lstStyle/>
          <a:p>
            <a:pPr>
              <a:lnSpc>
                <a:spcPct val="115000"/>
              </a:lnSpc>
              <a:spcAft>
                <a:spcPts val="1500"/>
              </a:spcAft>
            </a:pPr>
            <a:r>
              <a:rPr lang="en-GB" b="1" dirty="0">
                <a:latin typeface="Calibri" panose="020F0502020204030204" pitchFamily="34" charset="0"/>
                <a:ea typeface="Calibri" panose="020F0502020204030204" pitchFamily="34" charset="0"/>
                <a:cs typeface="Calibri" panose="020F0502020204030204" pitchFamily="34" charset="0"/>
              </a:rPr>
              <a:t>Section B (see comments below)</a:t>
            </a:r>
            <a:endParaRPr lang="en-GB" sz="165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nvGraphicFramePr>
        <p:xfrm>
          <a:off x="1144261" y="1700410"/>
          <a:ext cx="15006020" cy="1556576"/>
        </p:xfrm>
        <a:graphic>
          <a:graphicData uri="http://schemas.openxmlformats.org/drawingml/2006/table">
            <a:tbl>
              <a:tblPr firstRow="1" firstCol="1" bandRow="1"/>
              <a:tblGrid>
                <a:gridCol w="15006020">
                  <a:extLst>
                    <a:ext uri="{9D8B030D-6E8A-4147-A177-3AD203B41FA5}">
                      <a16:colId xmlns:a16="http://schemas.microsoft.com/office/drawing/2014/main" val="20000"/>
                    </a:ext>
                  </a:extLst>
                </a:gridCol>
              </a:tblGrid>
              <a:tr h="1556576">
                <a:tc>
                  <a:txBody>
                    <a:bodyPr/>
                    <a:lstStyle/>
                    <a:p>
                      <a:pPr>
                        <a:lnSpc>
                          <a:spcPct val="115000"/>
                        </a:lnSpc>
                        <a:spcAft>
                          <a:spcPts val="1000"/>
                        </a:spcAft>
                      </a:pPr>
                      <a:r>
                        <a:rPr lang="en-GB" sz="17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Overall Comments:</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rgbClr val="FF00FF"/>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nvGraphicFramePr>
        <p:xfrm>
          <a:off x="1136823" y="3627380"/>
          <a:ext cx="15013458" cy="3008199"/>
        </p:xfrm>
        <a:graphic>
          <a:graphicData uri="http://schemas.openxmlformats.org/drawingml/2006/table">
            <a:tbl>
              <a:tblPr firstRow="1" firstCol="1" bandRow="1"/>
              <a:tblGrid>
                <a:gridCol w="15013458">
                  <a:extLst>
                    <a:ext uri="{9D8B030D-6E8A-4147-A177-3AD203B41FA5}">
                      <a16:colId xmlns:a16="http://schemas.microsoft.com/office/drawing/2014/main" val="20000"/>
                    </a:ext>
                  </a:extLst>
                </a:gridCol>
              </a:tblGrid>
              <a:tr h="3008199">
                <a:tc>
                  <a:txBody>
                    <a:bodyPr/>
                    <a:lstStyle/>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­­­­­­­­­Tips to improve your work (1</a:t>
                      </a:r>
                      <a:r>
                        <a:rPr lang="en-GB" sz="1700" baseline="30000" dirty="0">
                          <a:effectLst/>
                          <a:latin typeface="Calibri" panose="020F0502020204030204" pitchFamily="34" charset="0"/>
                          <a:ea typeface="Times New Roman" panose="02020603050405020304" pitchFamily="18" charset="0"/>
                          <a:cs typeface="Calibri" panose="020F0502020204030204" pitchFamily="34" charset="0"/>
                        </a:rPr>
                        <a:t>st</a:t>
                      </a:r>
                      <a:r>
                        <a:rPr lang="en-GB" sz="1700" dirty="0">
                          <a:effectLst/>
                          <a:latin typeface="Calibri" panose="020F0502020204030204" pitchFamily="34" charset="0"/>
                          <a:ea typeface="Times New Roman" panose="02020603050405020304" pitchFamily="18" charset="0"/>
                          <a:cs typeface="Calibri" panose="020F0502020204030204" pitchFamily="34" charset="0"/>
                        </a:rPr>
                        <a:t> Marker)</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342900" algn="l"/>
                        </a:tabLst>
                      </a:pPr>
                      <a:r>
                        <a:rPr lang="en-GB" sz="17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1.</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2.</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3.</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The best part of the work was: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Rectangle 5"/>
          <p:cNvSpPr/>
          <p:nvPr/>
        </p:nvSpPr>
        <p:spPr>
          <a:xfrm>
            <a:off x="1034899" y="6986973"/>
            <a:ext cx="2796407" cy="369332"/>
          </a:xfrm>
          <a:prstGeom prst="rect">
            <a:avLst/>
          </a:prstGeom>
        </p:spPr>
        <p:txBody>
          <a:bodyPr wrap="none">
            <a:spAutoFit/>
          </a:bodyPr>
          <a:lstStyle/>
          <a:p>
            <a:r>
              <a:rPr lang="en-GB" b="1" dirty="0">
                <a:latin typeface="Calibri" panose="020F0502020204030204" pitchFamily="34" charset="0"/>
                <a:ea typeface="Calibri" panose="020F0502020204030204" pitchFamily="34" charset="0"/>
                <a:cs typeface="Arial" panose="020B0604020202020204" pitchFamily="34" charset="0"/>
              </a:rPr>
              <a:t>Second Markers Comments</a:t>
            </a:r>
            <a:endParaRPr lang="en-GB" sz="2700" dirty="0"/>
          </a:p>
        </p:txBody>
      </p:sp>
      <p:sp>
        <p:nvSpPr>
          <p:cNvPr id="7" name="Text Box 3"/>
          <p:cNvSpPr txBox="1">
            <a:spLocks noChangeArrowheads="1"/>
          </p:cNvSpPr>
          <p:nvPr/>
        </p:nvSpPr>
        <p:spPr bwMode="auto">
          <a:xfrm>
            <a:off x="1116359" y="7402472"/>
            <a:ext cx="15115383" cy="2527730"/>
          </a:xfrm>
          <a:prstGeom prst="rect">
            <a:avLst/>
          </a:prstGeom>
          <a:solidFill>
            <a:srgbClr val="FFFFFF"/>
          </a:solidFill>
          <a:ln w="9525">
            <a:solidFill>
              <a:srgbClr val="000000"/>
            </a:solidFill>
            <a:miter lim="800000"/>
            <a:headEnd/>
            <a:tailEnd/>
          </a:ln>
        </p:spPr>
        <p:txBody>
          <a:bodyPr rot="0" vert="horz" wrap="square" lIns="137160" tIns="68580" rIns="137160" bIns="68580" anchor="t" anchorCtr="0" upright="1">
            <a:noAutofit/>
          </a:bodyPr>
          <a:lstStyle/>
          <a:p>
            <a:r>
              <a:rPr lang="en-GB" sz="1650" kern="0" dirty="0">
                <a:latin typeface="Calibri" panose="020F0502020204030204" pitchFamily="34" charset="0"/>
                <a:ea typeface="Times New Roman" panose="02020603050405020304" pitchFamily="18" charset="0"/>
                <a:cs typeface="Calibri" panose="020F0502020204030204" pitchFamily="34" charset="0"/>
              </a:rPr>
              <a:t>I confirm agreement with the marking standards of this sample </a:t>
            </a:r>
            <a:r>
              <a:rPr lang="en-GB" sz="1650" kern="0" dirty="0">
                <a:latin typeface="Segoe UI Symbol" panose="020B0502040204020203" pitchFamily="34" charset="0"/>
                <a:ea typeface="Times New Roman" panose="02020603050405020304" pitchFamily="18" charset="0"/>
                <a:cs typeface="Segoe UI Symbol" panose="020B0502040204020203" pitchFamily="34" charset="0"/>
              </a:rPr>
              <a:t>☐</a:t>
            </a:r>
            <a:r>
              <a:rPr lang="en-GB" sz="1650" kern="0" dirty="0">
                <a:latin typeface="Calibri" panose="020F0502020204030204" pitchFamily="34" charset="0"/>
                <a:ea typeface="Times New Roman" panose="02020603050405020304" pitchFamily="18" charset="0"/>
                <a:cs typeface="Calibri" panose="020F0502020204030204" pitchFamily="34" charset="0"/>
              </a:rPr>
              <a:t>        YES                    </a:t>
            </a:r>
            <a:r>
              <a:rPr lang="en-GB" sz="1650" kern="0" dirty="0">
                <a:latin typeface="Segoe UI Symbol" panose="020B0502040204020203" pitchFamily="34" charset="0"/>
                <a:ea typeface="Times New Roman" panose="02020603050405020304" pitchFamily="18" charset="0"/>
                <a:cs typeface="Segoe UI Symbol" panose="020B0502040204020203" pitchFamily="34" charset="0"/>
              </a:rPr>
              <a:t>☐</a:t>
            </a:r>
            <a:r>
              <a:rPr lang="en-GB" sz="1650" kern="0" dirty="0">
                <a:latin typeface="Calibri" panose="020F0502020204030204" pitchFamily="34" charset="0"/>
                <a:ea typeface="Times New Roman" panose="02020603050405020304" pitchFamily="18" charset="0"/>
                <a:cs typeface="Calibri" panose="020F0502020204030204" pitchFamily="34" charset="0"/>
              </a:rPr>
              <a:t>    NO</a:t>
            </a:r>
            <a:endParaRPr lang="en-GB" b="1" kern="0" dirty="0">
              <a:latin typeface="Times New Roman" panose="02020603050405020304" pitchFamily="18" charset="0"/>
              <a:ea typeface="Times New Roman" panose="02020603050405020304" pitchFamily="18" charset="0"/>
            </a:endParaRPr>
          </a:p>
          <a:p>
            <a:r>
              <a:rPr lang="en-GB" sz="1650" kern="0" dirty="0">
                <a:latin typeface="Calibri" panose="020F0502020204030204" pitchFamily="34" charset="0"/>
                <a:ea typeface="Times New Roman" panose="02020603050405020304" pitchFamily="18" charset="0"/>
                <a:cs typeface="Calibri" panose="020F0502020204030204" pitchFamily="34" charset="0"/>
              </a:rPr>
              <a:t> </a:t>
            </a:r>
            <a:endParaRPr lang="en-GB" b="1" kern="0" dirty="0">
              <a:latin typeface="Times New Roman" panose="02020603050405020304" pitchFamily="18" charset="0"/>
              <a:ea typeface="Times New Roman" panose="02020603050405020304" pitchFamily="18" charset="0"/>
            </a:endParaRPr>
          </a:p>
          <a:p>
            <a:pPr>
              <a:lnSpc>
                <a:spcPct val="115000"/>
              </a:lnSpc>
              <a:spcAft>
                <a:spcPts val="1500"/>
              </a:spcAft>
            </a:pPr>
            <a:r>
              <a:rPr lang="en-GB" sz="1650" dirty="0">
                <a:solidFill>
                  <a:srgbClr val="00B050"/>
                </a:solidFill>
                <a:latin typeface="Calibri" panose="020F0502020204030204" pitchFamily="34" charset="0"/>
                <a:ea typeface="Calibri" panose="020F0502020204030204" pitchFamily="34" charset="0"/>
                <a:cs typeface="Calibri" panose="020F0502020204030204" pitchFamily="34" charset="0"/>
              </a:rPr>
              <a:t>___________________________________________________________________________________________________________________________________</a:t>
            </a:r>
            <a:endParaRPr lang="en-GB" sz="165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en-GB" sz="1650" dirty="0">
                <a:solidFill>
                  <a:srgbClr val="00B050"/>
                </a:solidFill>
                <a:latin typeface="Calibri" panose="020F0502020204030204" pitchFamily="34" charset="0"/>
                <a:ea typeface="Calibri" panose="020F0502020204030204" pitchFamily="34" charset="0"/>
                <a:cs typeface="Calibri" panose="020F0502020204030204" pitchFamily="34" charset="0"/>
              </a:rPr>
              <a:t>___________________________________________________________________________________________________________________________________</a:t>
            </a:r>
            <a:endParaRPr lang="en-GB" sz="165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en-GB" sz="1650" dirty="0">
                <a:solidFill>
                  <a:srgbClr val="00B050"/>
                </a:solidFill>
                <a:latin typeface="Calibri" panose="020F0502020204030204" pitchFamily="34" charset="0"/>
                <a:ea typeface="Calibri" panose="020F0502020204030204" pitchFamily="34" charset="0"/>
                <a:cs typeface="Calibri" panose="020F0502020204030204" pitchFamily="34" charset="0"/>
              </a:rPr>
              <a:t>___________________________________________________________________________________________________________________________________</a:t>
            </a:r>
            <a:endParaRPr lang="en-GB" sz="165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en-GB" sz="1650" kern="0" dirty="0">
                <a:latin typeface="Calibri" panose="020F0502020204030204" pitchFamily="34" charset="0"/>
                <a:ea typeface="Times New Roman" panose="02020603050405020304" pitchFamily="18" charset="0"/>
                <a:cs typeface="Calibri" panose="020F0502020204030204" pitchFamily="34" charset="0"/>
              </a:rPr>
              <a:t>Second Marker Signature:</a:t>
            </a:r>
            <a:endParaRPr lang="en-GB" b="1" kern="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73633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9752" y="1070577"/>
            <a:ext cx="16743405" cy="1975541"/>
          </a:xfrm>
          <a:prstGeom prst="rect">
            <a:avLst/>
          </a:prstGeom>
        </p:spPr>
        <p:txBody>
          <a:bodyPr wrap="square">
            <a:spAutoFit/>
          </a:bodyPr>
          <a:lstStyle/>
          <a:p>
            <a:pPr>
              <a:lnSpc>
                <a:spcPct val="115000"/>
              </a:lnSpc>
              <a:tabLst>
                <a:tab pos="4867275" algn="l"/>
                <a:tab pos="8505825" algn="l"/>
              </a:tabLst>
            </a:pPr>
            <a:r>
              <a:rPr lang="en-GB" sz="27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Please delete this sentence and insert your work here:</a:t>
            </a:r>
            <a:endParaRPr lang="en-GB" sz="27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tabLst>
                <a:tab pos="4867275" algn="l"/>
                <a:tab pos="8505825" algn="l"/>
              </a:tabLst>
            </a:pPr>
            <a:r>
              <a:rPr lang="en-GB" sz="27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If the formatting of your work is affected when pasted in this document, please try to copy this form at the beginning of your document. If you can’t keep the formatting of your work to the original, please do not worry as this will not affect your mark.</a:t>
            </a:r>
            <a:endParaRPr lang="en-GB" sz="27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940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7211" y="2673128"/>
            <a:ext cx="5469649" cy="546964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CD58D"/>
            </a:solidFill>
          </p:spPr>
          <p:txBody>
            <a:bodyPr/>
            <a:lstStyle/>
            <a:p>
              <a:endParaRPr lang="en-GB"/>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079328" y="2429973"/>
            <a:ext cx="9235063" cy="2000250"/>
          </a:xfrm>
          <a:prstGeom prst="rect">
            <a:avLst/>
          </a:prstGeom>
        </p:spPr>
        <p:txBody>
          <a:bodyPr lIns="0" tIns="0" rIns="0" bIns="0" rtlCol="0" anchor="t">
            <a:spAutoFit/>
          </a:bodyPr>
          <a:lstStyle/>
          <a:p>
            <a:pPr algn="ctr">
              <a:lnSpc>
                <a:spcPts val="15000"/>
              </a:lnSpc>
            </a:pPr>
            <a:r>
              <a:rPr lang="en-US" sz="15000">
                <a:solidFill>
                  <a:srgbClr val="000000"/>
                </a:solidFill>
                <a:latin typeface="Brittany"/>
                <a:ea typeface="Brittany"/>
                <a:cs typeface="Brittany"/>
                <a:sym typeface="Brittany"/>
              </a:rPr>
              <a:t>My Theme</a:t>
            </a:r>
          </a:p>
        </p:txBody>
      </p:sp>
      <p:sp>
        <p:nvSpPr>
          <p:cNvPr id="6" name="TextBox 6"/>
          <p:cNvSpPr txBox="1"/>
          <p:nvPr/>
        </p:nvSpPr>
        <p:spPr>
          <a:xfrm>
            <a:off x="3050992" y="4297186"/>
            <a:ext cx="13642854" cy="5403851"/>
          </a:xfrm>
          <a:prstGeom prst="rect">
            <a:avLst/>
          </a:prstGeom>
        </p:spPr>
        <p:txBody>
          <a:bodyPr lIns="0" tIns="0" rIns="0" bIns="0" rtlCol="0" anchor="t">
            <a:spAutoFit/>
          </a:bodyPr>
          <a:lstStyle/>
          <a:p>
            <a:pPr algn="ctr">
              <a:lnSpc>
                <a:spcPts val="14000"/>
              </a:lnSpc>
            </a:pPr>
            <a:r>
              <a:rPr lang="en-US" sz="14000">
                <a:solidFill>
                  <a:srgbClr val="000000"/>
                </a:solidFill>
                <a:latin typeface="Hammersmith One"/>
                <a:ea typeface="Hammersmith One"/>
                <a:cs typeface="Hammersmith One"/>
                <a:sym typeface="Hammersmith One"/>
              </a:rPr>
              <a:t>THE ROOT OF MEMORY</a:t>
            </a:r>
          </a:p>
          <a:p>
            <a:pPr algn="ctr">
              <a:lnSpc>
                <a:spcPts val="14000"/>
              </a:lnSpc>
            </a:pPr>
            <a:endParaRPr lang="en-US" sz="14000">
              <a:solidFill>
                <a:srgbClr val="000000"/>
              </a:solidFill>
              <a:latin typeface="Hammersmith One"/>
              <a:ea typeface="Hammersmith One"/>
              <a:cs typeface="Hammersmith One"/>
              <a:sym typeface="Hammersmith One"/>
            </a:endParaRPr>
          </a:p>
        </p:txBody>
      </p:sp>
      <p:sp>
        <p:nvSpPr>
          <p:cNvPr id="7" name="TextBox 7"/>
          <p:cNvSpPr txBox="1"/>
          <p:nvPr/>
        </p:nvSpPr>
        <p:spPr>
          <a:xfrm>
            <a:off x="2829107" y="7507075"/>
            <a:ext cx="3271930" cy="422238"/>
          </a:xfrm>
          <a:prstGeom prst="rect">
            <a:avLst/>
          </a:prstGeom>
        </p:spPr>
        <p:txBody>
          <a:bodyPr lIns="0" tIns="0" rIns="0" bIns="0" rtlCol="0" anchor="t">
            <a:spAutoFit/>
          </a:bodyPr>
          <a:lstStyle/>
          <a:p>
            <a:pPr algn="ctr">
              <a:lnSpc>
                <a:spcPts val="3499"/>
              </a:lnSpc>
            </a:pPr>
            <a:r>
              <a:rPr lang="en-US" sz="2499" spc="124">
                <a:solidFill>
                  <a:srgbClr val="000000"/>
                </a:solidFill>
                <a:latin typeface="Hammersmith One"/>
                <a:ea typeface="Hammersmith One"/>
                <a:cs typeface="Hammersmith One"/>
                <a:sym typeface="Hammersmith One"/>
              </a:rPr>
              <a:t>Phuong Vi Nguyen</a:t>
            </a:r>
          </a:p>
        </p:txBody>
      </p:sp>
      <p:sp>
        <p:nvSpPr>
          <p:cNvPr id="8" name="TextBox 8"/>
          <p:cNvSpPr txBox="1"/>
          <p:nvPr/>
        </p:nvSpPr>
        <p:spPr>
          <a:xfrm>
            <a:off x="13770998" y="3608248"/>
            <a:ext cx="2201600" cy="422238"/>
          </a:xfrm>
          <a:prstGeom prst="rect">
            <a:avLst/>
          </a:prstGeom>
        </p:spPr>
        <p:txBody>
          <a:bodyPr lIns="0" tIns="0" rIns="0" bIns="0" rtlCol="0" anchor="t">
            <a:spAutoFit/>
          </a:bodyPr>
          <a:lstStyle/>
          <a:p>
            <a:pPr algn="ctr">
              <a:lnSpc>
                <a:spcPts val="3499"/>
              </a:lnSpc>
            </a:pPr>
            <a:r>
              <a:rPr lang="en-US" sz="2499" spc="124">
                <a:solidFill>
                  <a:srgbClr val="000000"/>
                </a:solidFill>
                <a:latin typeface="Hammersmith One"/>
                <a:ea typeface="Hammersmith One"/>
                <a:cs typeface="Hammersmith One"/>
                <a:sym typeface="Hammersmith One"/>
              </a:rPr>
              <a:t>ID:25185750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70" y="2856505"/>
            <a:ext cx="17392559" cy="7032160"/>
            <a:chOff x="0" y="0"/>
            <a:chExt cx="4580756" cy="1852091"/>
          </a:xfrm>
        </p:grpSpPr>
        <p:sp>
          <p:nvSpPr>
            <p:cNvPr id="3" name="Freeform 3"/>
            <p:cNvSpPr/>
            <p:nvPr/>
          </p:nvSpPr>
          <p:spPr>
            <a:xfrm>
              <a:off x="0" y="0"/>
              <a:ext cx="4580756" cy="1852091"/>
            </a:xfrm>
            <a:custGeom>
              <a:avLst/>
              <a:gdLst/>
              <a:ahLst/>
              <a:cxnLst/>
              <a:rect l="l" t="t" r="r" b="b"/>
              <a:pathLst>
                <a:path w="4580756" h="1852091">
                  <a:moveTo>
                    <a:pt x="0" y="0"/>
                  </a:moveTo>
                  <a:lnTo>
                    <a:pt x="4580756" y="0"/>
                  </a:lnTo>
                  <a:lnTo>
                    <a:pt x="4580756" y="1852091"/>
                  </a:lnTo>
                  <a:lnTo>
                    <a:pt x="0" y="1852091"/>
                  </a:lnTo>
                  <a:close/>
                </a:path>
              </a:pathLst>
            </a:custGeom>
            <a:solidFill>
              <a:srgbClr val="9CD58D"/>
            </a:solidFill>
          </p:spPr>
          <p:txBody>
            <a:bodyPr/>
            <a:lstStyle/>
            <a:p>
              <a:endParaRPr lang="en-GB"/>
            </a:p>
          </p:txBody>
        </p:sp>
        <p:sp>
          <p:nvSpPr>
            <p:cNvPr id="4" name="TextBox 4"/>
            <p:cNvSpPr txBox="1"/>
            <p:nvPr/>
          </p:nvSpPr>
          <p:spPr>
            <a:xfrm>
              <a:off x="0" y="-38100"/>
              <a:ext cx="4580756" cy="189019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47721" y="957330"/>
            <a:ext cx="11693745" cy="1899175"/>
          </a:xfrm>
          <a:prstGeom prst="rect">
            <a:avLst/>
          </a:prstGeom>
        </p:spPr>
        <p:txBody>
          <a:bodyPr lIns="0" tIns="0" rIns="0" bIns="0" rtlCol="0" anchor="t">
            <a:spAutoFit/>
          </a:bodyPr>
          <a:lstStyle/>
          <a:p>
            <a:pPr algn="l">
              <a:lnSpc>
                <a:spcPts val="14575"/>
              </a:lnSpc>
            </a:pPr>
            <a:r>
              <a:rPr lang="en-US" sz="13750">
                <a:solidFill>
                  <a:srgbClr val="000000"/>
                </a:solidFill>
                <a:latin typeface="Brittany"/>
                <a:ea typeface="Brittany"/>
                <a:cs typeface="Brittany"/>
                <a:sym typeface="Brittany"/>
              </a:rPr>
              <a:t>The root of memory</a:t>
            </a:r>
          </a:p>
        </p:txBody>
      </p:sp>
      <p:sp>
        <p:nvSpPr>
          <p:cNvPr id="6" name="TextBox 6"/>
          <p:cNvSpPr txBox="1"/>
          <p:nvPr/>
        </p:nvSpPr>
        <p:spPr>
          <a:xfrm>
            <a:off x="1108016" y="3433607"/>
            <a:ext cx="13801458" cy="11804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Create a place to draw people's attention to the garden and showcase Vietnamese architecture.</a:t>
            </a:r>
          </a:p>
        </p:txBody>
      </p:sp>
      <p:sp>
        <p:nvSpPr>
          <p:cNvPr id="7" name="TextBox 7"/>
          <p:cNvSpPr txBox="1"/>
          <p:nvPr/>
        </p:nvSpPr>
        <p:spPr>
          <a:xfrm>
            <a:off x="1108016" y="4879167"/>
            <a:ext cx="13801458" cy="58039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 Target audience: the citizens live surrounding (every age)</a:t>
            </a:r>
          </a:p>
        </p:txBody>
      </p:sp>
      <p:sp>
        <p:nvSpPr>
          <p:cNvPr id="8" name="TextBox 8"/>
          <p:cNvSpPr txBox="1"/>
          <p:nvPr/>
        </p:nvSpPr>
        <p:spPr>
          <a:xfrm>
            <a:off x="1212867" y="5726257"/>
            <a:ext cx="13801458" cy="17805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Healing over Erasing: The Jardin d'Agronomie Tropicale was once forgotten, devastated by fire, and abandoned, as it held memories that were deeply painful and complex.</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721" y="398336"/>
            <a:ext cx="17392559" cy="9490328"/>
            <a:chOff x="0" y="0"/>
            <a:chExt cx="4580756" cy="2499510"/>
          </a:xfrm>
        </p:grpSpPr>
        <p:sp>
          <p:nvSpPr>
            <p:cNvPr id="3" name="Freeform 3"/>
            <p:cNvSpPr/>
            <p:nvPr/>
          </p:nvSpPr>
          <p:spPr>
            <a:xfrm>
              <a:off x="0" y="0"/>
              <a:ext cx="4580756" cy="2499510"/>
            </a:xfrm>
            <a:custGeom>
              <a:avLst/>
              <a:gdLst/>
              <a:ahLst/>
              <a:cxnLst/>
              <a:rect l="l" t="t" r="r" b="b"/>
              <a:pathLst>
                <a:path w="4580756" h="2499510">
                  <a:moveTo>
                    <a:pt x="0" y="0"/>
                  </a:moveTo>
                  <a:lnTo>
                    <a:pt x="4580756" y="0"/>
                  </a:lnTo>
                  <a:lnTo>
                    <a:pt x="4580756" y="2499510"/>
                  </a:lnTo>
                  <a:lnTo>
                    <a:pt x="0" y="2499510"/>
                  </a:lnTo>
                  <a:close/>
                </a:path>
              </a:pathLst>
            </a:custGeom>
            <a:solidFill>
              <a:srgbClr val="9CD58D"/>
            </a:solidFill>
          </p:spPr>
          <p:txBody>
            <a:bodyPr/>
            <a:lstStyle/>
            <a:p>
              <a:endParaRPr lang="en-GB"/>
            </a:p>
          </p:txBody>
        </p:sp>
        <p:sp>
          <p:nvSpPr>
            <p:cNvPr id="4" name="TextBox 4"/>
            <p:cNvSpPr txBox="1"/>
            <p:nvPr/>
          </p:nvSpPr>
          <p:spPr>
            <a:xfrm>
              <a:off x="0" y="-38100"/>
              <a:ext cx="4580756" cy="25376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63995" y="2628174"/>
            <a:ext cx="5784998" cy="3857870"/>
          </a:xfrm>
          <a:custGeom>
            <a:avLst/>
            <a:gdLst/>
            <a:ahLst/>
            <a:cxnLst/>
            <a:rect l="l" t="t" r="r" b="b"/>
            <a:pathLst>
              <a:path w="5784998" h="3857870">
                <a:moveTo>
                  <a:pt x="0" y="0"/>
                </a:moveTo>
                <a:lnTo>
                  <a:pt x="5784997" y="0"/>
                </a:lnTo>
                <a:lnTo>
                  <a:pt x="5784997" y="3857871"/>
                </a:lnTo>
                <a:lnTo>
                  <a:pt x="0" y="3857871"/>
                </a:lnTo>
                <a:lnTo>
                  <a:pt x="0" y="0"/>
                </a:lnTo>
                <a:close/>
              </a:path>
            </a:pathLst>
          </a:custGeom>
          <a:blipFill>
            <a:blip r:embed="rId2"/>
            <a:stretch>
              <a:fillRect/>
            </a:stretch>
          </a:blipFill>
        </p:spPr>
        <p:txBody>
          <a:bodyPr/>
          <a:lstStyle/>
          <a:p>
            <a:endParaRPr lang="en-GB"/>
          </a:p>
        </p:txBody>
      </p:sp>
      <p:sp>
        <p:nvSpPr>
          <p:cNvPr id="6" name="Freeform 6"/>
          <p:cNvSpPr/>
          <p:nvPr/>
        </p:nvSpPr>
        <p:spPr>
          <a:xfrm>
            <a:off x="2662338" y="5988123"/>
            <a:ext cx="5390555" cy="3194736"/>
          </a:xfrm>
          <a:custGeom>
            <a:avLst/>
            <a:gdLst/>
            <a:ahLst/>
            <a:cxnLst/>
            <a:rect l="l" t="t" r="r" b="b"/>
            <a:pathLst>
              <a:path w="5390555" h="3194736">
                <a:moveTo>
                  <a:pt x="0" y="0"/>
                </a:moveTo>
                <a:lnTo>
                  <a:pt x="5390554" y="0"/>
                </a:lnTo>
                <a:lnTo>
                  <a:pt x="5390554" y="3194737"/>
                </a:lnTo>
                <a:lnTo>
                  <a:pt x="0" y="3194737"/>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964988" y="921648"/>
            <a:ext cx="4031130" cy="1168281"/>
          </a:xfrm>
          <a:prstGeom prst="rect">
            <a:avLst/>
          </a:prstGeom>
        </p:spPr>
        <p:txBody>
          <a:bodyPr lIns="0" tIns="0" rIns="0" bIns="0" rtlCol="0" anchor="t">
            <a:spAutoFit/>
          </a:bodyPr>
          <a:lstStyle/>
          <a:p>
            <a:pPr algn="l">
              <a:lnSpc>
                <a:spcPts val="8946"/>
              </a:lnSpc>
            </a:pPr>
            <a:r>
              <a:rPr lang="en-US" sz="8440">
                <a:solidFill>
                  <a:srgbClr val="000000"/>
                </a:solidFill>
                <a:latin typeface="Brittany"/>
                <a:ea typeface="Brittany"/>
                <a:cs typeface="Brittany"/>
                <a:sym typeface="Brittany"/>
              </a:rPr>
              <a:t>Research</a:t>
            </a:r>
          </a:p>
        </p:txBody>
      </p:sp>
      <p:sp>
        <p:nvSpPr>
          <p:cNvPr id="8" name="TextBox 8"/>
          <p:cNvSpPr txBox="1"/>
          <p:nvPr/>
        </p:nvSpPr>
        <p:spPr>
          <a:xfrm>
            <a:off x="-3035656" y="2141863"/>
            <a:ext cx="17392559" cy="396278"/>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 Ernest Hebrard (1875-1933)</a:t>
            </a:r>
          </a:p>
        </p:txBody>
      </p:sp>
      <p:sp>
        <p:nvSpPr>
          <p:cNvPr id="9" name="TextBox 9"/>
          <p:cNvSpPr txBox="1"/>
          <p:nvPr/>
        </p:nvSpPr>
        <p:spPr>
          <a:xfrm>
            <a:off x="8143791" y="2676351"/>
            <a:ext cx="9115509" cy="17805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 French influence in Vietnam in WWI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Indochina Style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 hybridity technique</a:t>
            </a:r>
          </a:p>
        </p:txBody>
      </p:sp>
      <p:sp>
        <p:nvSpPr>
          <p:cNvPr id="10" name="TextBox 10"/>
          <p:cNvSpPr txBox="1"/>
          <p:nvPr/>
        </p:nvSpPr>
        <p:spPr>
          <a:xfrm>
            <a:off x="8249591" y="6300478"/>
            <a:ext cx="9115509" cy="11804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Vietnamese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My culture and my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721" y="398336"/>
            <a:ext cx="17392559" cy="9490328"/>
            <a:chOff x="0" y="0"/>
            <a:chExt cx="4580756" cy="2499510"/>
          </a:xfrm>
        </p:grpSpPr>
        <p:sp>
          <p:nvSpPr>
            <p:cNvPr id="3" name="Freeform 3"/>
            <p:cNvSpPr/>
            <p:nvPr/>
          </p:nvSpPr>
          <p:spPr>
            <a:xfrm>
              <a:off x="0" y="0"/>
              <a:ext cx="4580756" cy="2499510"/>
            </a:xfrm>
            <a:custGeom>
              <a:avLst/>
              <a:gdLst/>
              <a:ahLst/>
              <a:cxnLst/>
              <a:rect l="l" t="t" r="r" b="b"/>
              <a:pathLst>
                <a:path w="4580756" h="2499510">
                  <a:moveTo>
                    <a:pt x="0" y="0"/>
                  </a:moveTo>
                  <a:lnTo>
                    <a:pt x="4580756" y="0"/>
                  </a:lnTo>
                  <a:lnTo>
                    <a:pt x="4580756" y="2499510"/>
                  </a:lnTo>
                  <a:lnTo>
                    <a:pt x="0" y="2499510"/>
                  </a:lnTo>
                  <a:close/>
                </a:path>
              </a:pathLst>
            </a:custGeom>
            <a:solidFill>
              <a:srgbClr val="9CD58D"/>
            </a:solidFill>
          </p:spPr>
          <p:txBody>
            <a:bodyPr/>
            <a:lstStyle/>
            <a:p>
              <a:endParaRPr lang="en-GB"/>
            </a:p>
          </p:txBody>
        </p:sp>
        <p:sp>
          <p:nvSpPr>
            <p:cNvPr id="4" name="TextBox 4"/>
            <p:cNvSpPr txBox="1"/>
            <p:nvPr/>
          </p:nvSpPr>
          <p:spPr>
            <a:xfrm>
              <a:off x="0" y="-38100"/>
              <a:ext cx="4580756" cy="25376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850437" y="2727033"/>
            <a:ext cx="5591456" cy="2789940"/>
          </a:xfrm>
          <a:custGeom>
            <a:avLst/>
            <a:gdLst/>
            <a:ahLst/>
            <a:cxnLst/>
            <a:rect l="l" t="t" r="r" b="b"/>
            <a:pathLst>
              <a:path w="5591456" h="2789940">
                <a:moveTo>
                  <a:pt x="0" y="0"/>
                </a:moveTo>
                <a:lnTo>
                  <a:pt x="5591456" y="0"/>
                </a:lnTo>
                <a:lnTo>
                  <a:pt x="5591456" y="2789940"/>
                </a:lnTo>
                <a:lnTo>
                  <a:pt x="0" y="2789940"/>
                </a:lnTo>
                <a:lnTo>
                  <a:pt x="0" y="0"/>
                </a:lnTo>
                <a:close/>
              </a:path>
            </a:pathLst>
          </a:custGeom>
          <a:blipFill>
            <a:blip r:embed="rId2"/>
            <a:stretch>
              <a:fillRect/>
            </a:stretch>
          </a:blipFill>
        </p:spPr>
        <p:txBody>
          <a:bodyPr/>
          <a:lstStyle/>
          <a:p>
            <a:endParaRPr lang="en-GB"/>
          </a:p>
        </p:txBody>
      </p:sp>
      <p:sp>
        <p:nvSpPr>
          <p:cNvPr id="6" name="Freeform 6"/>
          <p:cNvSpPr/>
          <p:nvPr/>
        </p:nvSpPr>
        <p:spPr>
          <a:xfrm>
            <a:off x="3007169" y="5432721"/>
            <a:ext cx="4396875" cy="4244982"/>
          </a:xfrm>
          <a:custGeom>
            <a:avLst/>
            <a:gdLst/>
            <a:ahLst/>
            <a:cxnLst/>
            <a:rect l="l" t="t" r="r" b="b"/>
            <a:pathLst>
              <a:path w="4396875" h="4244982">
                <a:moveTo>
                  <a:pt x="0" y="0"/>
                </a:moveTo>
                <a:lnTo>
                  <a:pt x="4396874" y="0"/>
                </a:lnTo>
                <a:lnTo>
                  <a:pt x="4396874" y="4244982"/>
                </a:lnTo>
                <a:lnTo>
                  <a:pt x="0" y="4244982"/>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895087" y="898348"/>
            <a:ext cx="4031130" cy="1168302"/>
          </a:xfrm>
          <a:prstGeom prst="rect">
            <a:avLst/>
          </a:prstGeom>
        </p:spPr>
        <p:txBody>
          <a:bodyPr lIns="0" tIns="0" rIns="0" bIns="0" rtlCol="0" anchor="t">
            <a:spAutoFit/>
          </a:bodyPr>
          <a:lstStyle/>
          <a:p>
            <a:pPr algn="l">
              <a:lnSpc>
                <a:spcPts val="8946"/>
              </a:lnSpc>
            </a:pPr>
            <a:r>
              <a:rPr lang="en-US" sz="8440">
                <a:solidFill>
                  <a:srgbClr val="000000"/>
                </a:solidFill>
                <a:latin typeface="Brittany"/>
                <a:ea typeface="Brittany"/>
                <a:cs typeface="Brittany"/>
                <a:sym typeface="Brittany"/>
              </a:rPr>
              <a:t>Research</a:t>
            </a:r>
          </a:p>
        </p:txBody>
      </p:sp>
      <p:sp>
        <p:nvSpPr>
          <p:cNvPr id="8" name="TextBox 8"/>
          <p:cNvSpPr txBox="1"/>
          <p:nvPr/>
        </p:nvSpPr>
        <p:spPr>
          <a:xfrm>
            <a:off x="-3490009" y="2118573"/>
            <a:ext cx="17392559" cy="396278"/>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Joseph Beuys</a:t>
            </a:r>
          </a:p>
        </p:txBody>
      </p:sp>
      <p:sp>
        <p:nvSpPr>
          <p:cNvPr id="9" name="TextBox 9"/>
          <p:cNvSpPr txBox="1"/>
          <p:nvPr/>
        </p:nvSpPr>
        <p:spPr>
          <a:xfrm>
            <a:off x="8143791" y="3049154"/>
            <a:ext cx="9115509" cy="11804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Project : 7000 Oaks (Kassel, German, 1982)</a:t>
            </a:r>
          </a:p>
        </p:txBody>
      </p:sp>
      <p:sp>
        <p:nvSpPr>
          <p:cNvPr id="10" name="TextBox 10"/>
          <p:cNvSpPr txBox="1"/>
          <p:nvPr/>
        </p:nvSpPr>
        <p:spPr>
          <a:xfrm>
            <a:off x="7992340" y="5307795"/>
            <a:ext cx="9115509" cy="1780540"/>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Noto Sans"/>
                <a:ea typeface="Noto Sans"/>
                <a:cs typeface="Noto Sans"/>
                <a:sym typeface="Noto Sans"/>
              </a:rPr>
              <a:t>Environmentally friendly materials</a:t>
            </a:r>
          </a:p>
          <a:p>
            <a:pPr algn="l">
              <a:lnSpc>
                <a:spcPts val="4759"/>
              </a:lnSpc>
            </a:pPr>
            <a:r>
              <a:rPr lang="en-US" sz="3399">
                <a:solidFill>
                  <a:srgbClr val="000000"/>
                </a:solidFill>
                <a:latin typeface="Noto Sans"/>
                <a:ea typeface="Noto Sans"/>
                <a:cs typeface="Noto Sans"/>
                <a:sym typeface="Noto Sans"/>
              </a:rPr>
              <a:t>No negative impact on the landscape</a:t>
            </a:r>
          </a:p>
          <a:p>
            <a:pPr algn="l">
              <a:lnSpc>
                <a:spcPts val="4759"/>
              </a:lnSpc>
              <a:spcBef>
                <a:spcPct val="0"/>
              </a:spcBef>
            </a:pPr>
            <a:r>
              <a:rPr lang="en-US" sz="3399">
                <a:solidFill>
                  <a:srgbClr val="000000"/>
                </a:solidFill>
                <a:latin typeface="Noto Sans"/>
                <a:ea typeface="Noto Sans"/>
                <a:cs typeface="Noto Sans"/>
                <a:sym typeface="Noto Sans"/>
              </a:rPr>
              <a:t>Raising awareness of environmental issues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721" y="398336"/>
            <a:ext cx="17392559" cy="9490328"/>
            <a:chOff x="0" y="0"/>
            <a:chExt cx="4580756" cy="2499510"/>
          </a:xfrm>
        </p:grpSpPr>
        <p:sp>
          <p:nvSpPr>
            <p:cNvPr id="3" name="Freeform 3"/>
            <p:cNvSpPr/>
            <p:nvPr/>
          </p:nvSpPr>
          <p:spPr>
            <a:xfrm>
              <a:off x="0" y="0"/>
              <a:ext cx="4580756" cy="2499510"/>
            </a:xfrm>
            <a:custGeom>
              <a:avLst/>
              <a:gdLst/>
              <a:ahLst/>
              <a:cxnLst/>
              <a:rect l="l" t="t" r="r" b="b"/>
              <a:pathLst>
                <a:path w="4580756" h="2499510">
                  <a:moveTo>
                    <a:pt x="0" y="0"/>
                  </a:moveTo>
                  <a:lnTo>
                    <a:pt x="4580756" y="0"/>
                  </a:lnTo>
                  <a:lnTo>
                    <a:pt x="4580756" y="2499510"/>
                  </a:lnTo>
                  <a:lnTo>
                    <a:pt x="0" y="2499510"/>
                  </a:lnTo>
                  <a:close/>
                </a:path>
              </a:pathLst>
            </a:custGeom>
            <a:solidFill>
              <a:srgbClr val="9CD58D"/>
            </a:solidFill>
          </p:spPr>
          <p:txBody>
            <a:bodyPr/>
            <a:lstStyle/>
            <a:p>
              <a:endParaRPr lang="en-GB"/>
            </a:p>
          </p:txBody>
        </p:sp>
        <p:sp>
          <p:nvSpPr>
            <p:cNvPr id="4" name="TextBox 4"/>
            <p:cNvSpPr txBox="1"/>
            <p:nvPr/>
          </p:nvSpPr>
          <p:spPr>
            <a:xfrm>
              <a:off x="0" y="-38100"/>
              <a:ext cx="4580756" cy="25376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317245" y="2802711"/>
            <a:ext cx="4581685" cy="3768227"/>
          </a:xfrm>
          <a:custGeom>
            <a:avLst/>
            <a:gdLst/>
            <a:ahLst/>
            <a:cxnLst/>
            <a:rect l="l" t="t" r="r" b="b"/>
            <a:pathLst>
              <a:path w="4581685" h="3768227">
                <a:moveTo>
                  <a:pt x="0" y="0"/>
                </a:moveTo>
                <a:lnTo>
                  <a:pt x="4581685" y="0"/>
                </a:lnTo>
                <a:lnTo>
                  <a:pt x="4581685" y="3768227"/>
                </a:lnTo>
                <a:lnTo>
                  <a:pt x="0" y="3768227"/>
                </a:lnTo>
                <a:lnTo>
                  <a:pt x="0" y="0"/>
                </a:lnTo>
                <a:close/>
              </a:path>
            </a:pathLst>
          </a:custGeom>
          <a:blipFill>
            <a:blip r:embed="rId2"/>
            <a:stretch>
              <a:fillRect/>
            </a:stretch>
          </a:blipFill>
        </p:spPr>
        <p:txBody>
          <a:bodyPr/>
          <a:lstStyle/>
          <a:p>
            <a:endParaRPr lang="en-GB"/>
          </a:p>
        </p:txBody>
      </p:sp>
      <p:sp>
        <p:nvSpPr>
          <p:cNvPr id="6" name="Freeform 6"/>
          <p:cNvSpPr/>
          <p:nvPr/>
        </p:nvSpPr>
        <p:spPr>
          <a:xfrm>
            <a:off x="3444510" y="5540697"/>
            <a:ext cx="6072541" cy="4049626"/>
          </a:xfrm>
          <a:custGeom>
            <a:avLst/>
            <a:gdLst/>
            <a:ahLst/>
            <a:cxnLst/>
            <a:rect l="l" t="t" r="r" b="b"/>
            <a:pathLst>
              <a:path w="6072541" h="4049626">
                <a:moveTo>
                  <a:pt x="0" y="0"/>
                </a:moveTo>
                <a:lnTo>
                  <a:pt x="6072541" y="0"/>
                </a:lnTo>
                <a:lnTo>
                  <a:pt x="6072541" y="4049625"/>
                </a:lnTo>
                <a:lnTo>
                  <a:pt x="0" y="4049625"/>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895087" y="898348"/>
            <a:ext cx="4031130" cy="1168302"/>
          </a:xfrm>
          <a:prstGeom prst="rect">
            <a:avLst/>
          </a:prstGeom>
        </p:spPr>
        <p:txBody>
          <a:bodyPr lIns="0" tIns="0" rIns="0" bIns="0" rtlCol="0" anchor="t">
            <a:spAutoFit/>
          </a:bodyPr>
          <a:lstStyle/>
          <a:p>
            <a:pPr algn="l">
              <a:lnSpc>
                <a:spcPts val="8946"/>
              </a:lnSpc>
            </a:pPr>
            <a:r>
              <a:rPr lang="en-US" sz="8440">
                <a:solidFill>
                  <a:srgbClr val="000000"/>
                </a:solidFill>
                <a:latin typeface="Brittany"/>
                <a:ea typeface="Brittany"/>
                <a:cs typeface="Brittany"/>
                <a:sym typeface="Brittany"/>
              </a:rPr>
              <a:t>Research</a:t>
            </a:r>
          </a:p>
        </p:txBody>
      </p:sp>
      <p:sp>
        <p:nvSpPr>
          <p:cNvPr id="8" name="TextBox 8"/>
          <p:cNvSpPr txBox="1"/>
          <p:nvPr/>
        </p:nvSpPr>
        <p:spPr>
          <a:xfrm>
            <a:off x="-3490009" y="2118573"/>
            <a:ext cx="17392559" cy="396278"/>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Chinese influence</a:t>
            </a:r>
          </a:p>
        </p:txBody>
      </p:sp>
      <p:sp>
        <p:nvSpPr>
          <p:cNvPr id="9" name="TextBox 9"/>
          <p:cNvSpPr txBox="1"/>
          <p:nvPr/>
        </p:nvSpPr>
        <p:spPr>
          <a:xfrm>
            <a:off x="7779450" y="2699651"/>
            <a:ext cx="7901740" cy="1180465"/>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Noto Sans"/>
                <a:ea typeface="Noto Sans"/>
                <a:cs typeface="Noto Sans"/>
                <a:sym typeface="Noto Sans"/>
              </a:rPr>
              <a:t>the Vietnamese northerners had adopted the Chinese preference</a:t>
            </a:r>
          </a:p>
        </p:txBody>
      </p:sp>
      <p:sp>
        <p:nvSpPr>
          <p:cNvPr id="10" name="TextBox 10"/>
          <p:cNvSpPr txBox="1"/>
          <p:nvPr/>
        </p:nvSpPr>
        <p:spPr>
          <a:xfrm>
            <a:off x="9597813" y="5112169"/>
            <a:ext cx="7901740" cy="2380615"/>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Noto Sans"/>
                <a:ea typeface="Noto Sans"/>
                <a:cs typeface="Noto Sans"/>
                <a:sym typeface="Noto Sans"/>
              </a:rPr>
              <a:t>Yin-Yang roofing tiles consist of two types, facing tiles (Yang) and facing tiles  (Yin) tiles, interlocked to create a distinctive undulating roof surface.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1421</Words>
  <Application>Microsoft Office PowerPoint</Application>
  <PresentationFormat>Custom</PresentationFormat>
  <Paragraphs>194</Paragraphs>
  <Slides>19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Noto Sans Bold</vt:lpstr>
      <vt:lpstr>Calibri</vt:lpstr>
      <vt:lpstr>Segoe UI Symbol</vt:lpstr>
      <vt:lpstr>Times New Roman</vt:lpstr>
      <vt:lpstr>Canva Sans</vt:lpstr>
      <vt:lpstr>Brittany</vt:lpstr>
      <vt:lpstr>Hammersmith One</vt:lpstr>
      <vt:lpstr>Wingdings</vt:lpstr>
      <vt:lpstr>Noto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and Minimal Portfolio Presentation</dc:title>
  <cp:lastModifiedBy>Vi Nguyễn</cp:lastModifiedBy>
  <cp:revision>1</cp:revision>
  <dcterms:created xsi:type="dcterms:W3CDTF">2006-08-16T00:00:00Z</dcterms:created>
  <dcterms:modified xsi:type="dcterms:W3CDTF">2026-08-05T13:12:35Z</dcterms:modified>
  <dc:identifier>DAHFi65DVno</dc:identifier>
</cp:coreProperties>
</file>